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9"/>
  </p:notesMasterIdLst>
  <p:sldIdLst>
    <p:sldId id="257"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44" r:id="rId44"/>
    <p:sldId id="302" r:id="rId45"/>
    <p:sldId id="303" r:id="rId46"/>
    <p:sldId id="304" r:id="rId47"/>
    <p:sldId id="345" r:id="rId48"/>
    <p:sldId id="305" r:id="rId49"/>
    <p:sldId id="306" r:id="rId50"/>
    <p:sldId id="307" r:id="rId51"/>
    <p:sldId id="308" r:id="rId52"/>
    <p:sldId id="309" r:id="rId53"/>
    <p:sldId id="310" r:id="rId54"/>
    <p:sldId id="311" r:id="rId55"/>
    <p:sldId id="312" r:id="rId56"/>
    <p:sldId id="313" r:id="rId57"/>
    <p:sldId id="314" r:id="rId58"/>
  </p:sldIdLst>
  <p:sldSz cx="9144000" cy="5143500" type="screen16x9"/>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1438A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9964" autoAdjust="0"/>
  </p:normalViewPr>
  <p:slideViewPr>
    <p:cSldViewPr showGuides="1">
      <p:cViewPr varScale="1">
        <p:scale>
          <a:sx n="87" d="100"/>
          <a:sy n="87" d="100"/>
        </p:scale>
        <p:origin x="-87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A43654A2-88EB-46D5-9B09-CD74CD277B99}" type="datetimeFigureOut">
              <a:rPr lang="en-US"/>
              <a:pPr>
                <a:defRPr/>
              </a:pPr>
              <a:t>9/30/2023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A2C55AE0-E552-4265-974B-33DF1A1F1B8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ChangeArrowheads="1" noTextEdit="1"/>
          </p:cNvSpPr>
          <p:nvPr>
            <p:ph type="sldImg"/>
          </p:nvPr>
        </p:nvSpPr>
        <p:spPr bwMode="auto">
          <a:noFill/>
          <a:ln>
            <a:solidFill>
              <a:srgbClr val="000000"/>
            </a:solidFill>
            <a:miter lim="800000"/>
          </a:ln>
          <a:extLst>
            <a:ext uri="{909E8E84-426E-40DD-AFC4-6F175D3DCCD1}">
              <a14:hiddenFill xmlns="" xmlns:a14="http://schemas.microsoft.com/office/drawing/2010/main">
                <a:solidFill>
                  <a:srgbClr val="FFFFFF"/>
                </a:solidFill>
              </a14:hiddenFill>
            </a:ext>
          </a:extLst>
        </p:spPr>
      </p:sp>
      <p:sp>
        <p:nvSpPr>
          <p:cNvPr id="5123" name="Notes Placeholder 2"/>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en-IN" altLang="en-US"/>
          </a:p>
        </p:txBody>
      </p:sp>
      <p:sp>
        <p:nvSpPr>
          <p:cNvPr id="5124" name="Slide Number Placeholder 3"/>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0123EE0-6E87-4EC4-B9B1-C21D80BF63D1}" type="slidenum">
              <a:rPr lang="en-IN" altLang="en-US" smtClean="0"/>
              <a:pPr fontAlgn="base">
                <a:spcBef>
                  <a:spcPct val="0"/>
                </a:spcBef>
                <a:spcAft>
                  <a:spcPct val="0"/>
                </a:spcAft>
              </a:pPr>
              <a:t>1</a:t>
            </a:fld>
            <a:endParaRPr lang="en-I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2C55AE0-E552-4265-974B-33DF1A1F1B8A}" type="slidenum">
              <a:rPr lang="en-US" smtClean="0"/>
              <a:pPr>
                <a:defRPr/>
              </a:pPr>
              <a:t>10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ChangeArrowheads="1" noTextEdit="1"/>
          </p:cNvSpPr>
          <p:nvPr>
            <p:ph type="sldImg"/>
          </p:nvPr>
        </p:nvSpPr>
        <p:spPr bwMode="auto">
          <a:noFill/>
          <a:ln>
            <a:solidFill>
              <a:srgbClr val="000000"/>
            </a:solidFill>
            <a:miter lim="800000"/>
          </a:ln>
          <a:extLst>
            <a:ext uri="{909E8E84-426E-40DD-AFC4-6F175D3DCCD1}">
              <a14:hiddenFill xmlns="" xmlns:a14="http://schemas.microsoft.com/office/drawing/2010/main">
                <a:solidFill>
                  <a:srgbClr val="FFFFFF"/>
                </a:solidFill>
              </a14:hiddenFill>
            </a:ext>
          </a:extLst>
        </p:spPr>
      </p:sp>
      <p:sp>
        <p:nvSpPr>
          <p:cNvPr id="41987" name="Notes Placeholder 2"/>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en-US" altLang="en-US"/>
          </a:p>
        </p:txBody>
      </p:sp>
      <p:sp>
        <p:nvSpPr>
          <p:cNvPr id="41988" name="Slide Number Placeholder 3"/>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677EB27-DAB0-4C02-B0ED-9F86ADA71993}" type="slidenum">
              <a:rPr lang="en-US" altLang="en-US" smtClean="0"/>
              <a:pPr fontAlgn="base">
                <a:spcBef>
                  <a:spcPct val="0"/>
                </a:spcBef>
                <a:spcAft>
                  <a:spcPct val="0"/>
                </a:spcAft>
              </a:pPr>
              <a:t>36</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2C55AE0-E552-4265-974B-33DF1A1F1B8A}" type="slidenum">
              <a:rPr lang="en-US" smtClean="0"/>
              <a:pPr>
                <a:defRPr/>
              </a:pPr>
              <a:t>46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2C55AE0-E552-4265-974B-33DF1A1F1B8A}" type="slidenum">
              <a:rPr lang="en-US" smtClean="0"/>
              <a:pPr>
                <a:defRPr/>
              </a:pPr>
              <a:t>51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IN"/>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IN"/>
          </a:p>
        </p:txBody>
      </p:sp>
      <p:sp>
        <p:nvSpPr>
          <p:cNvPr id="4" name="Date Placeholder 3"/>
          <p:cNvSpPr>
            <a:spLocks noGrp="1"/>
          </p:cNvSpPr>
          <p:nvPr>
            <p:ph type="dt" sz="half" idx="10"/>
          </p:nvPr>
        </p:nvSpPr>
        <p:spPr/>
        <p:txBody>
          <a:bodyPr/>
          <a:lstStyle>
            <a:lvl1pPr>
              <a:defRPr/>
            </a:lvl1pPr>
          </a:lstStyle>
          <a:p>
            <a:pPr>
              <a:defRPr/>
            </a:pPr>
            <a:fld id="{3805D755-3558-4C6C-9D92-882DC7847912}" type="datetime1">
              <a:rPr lang="en-US"/>
              <a:pPr>
                <a:defRPr/>
              </a:pPr>
              <a:t>9/30/2023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S.J.SUNESH                                  5. PYTHON</a:t>
            </a:r>
          </a:p>
        </p:txBody>
      </p:sp>
      <p:sp>
        <p:nvSpPr>
          <p:cNvPr id="6" name="Slide Number Placeholder 5"/>
          <p:cNvSpPr>
            <a:spLocks noGrp="1"/>
          </p:cNvSpPr>
          <p:nvPr>
            <p:ph type="sldNum" sz="quarter" idx="12"/>
          </p:nvPr>
        </p:nvSpPr>
        <p:spPr/>
        <p:txBody>
          <a:bodyPr/>
          <a:lstStyle>
            <a:lvl1pPr>
              <a:defRPr/>
            </a:lvl1pPr>
          </a:lstStyle>
          <a:p>
            <a:pPr>
              <a:defRPr/>
            </a:pPr>
            <a:fld id="{27D9DFC8-4970-40EB-B77C-D4C33FA6066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lvl1pPr>
              <a:defRPr/>
            </a:lvl1pPr>
          </a:lstStyle>
          <a:p>
            <a:pPr>
              <a:defRPr/>
            </a:pPr>
            <a:fld id="{676CA639-C0D5-410A-903B-C2C91C332E9A}" type="datetime1">
              <a:rPr lang="en-US"/>
              <a:pPr>
                <a:defRPr/>
              </a:pPr>
              <a:t>9/30/2023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S.J.SUNESH                                  5. PYTHON</a:t>
            </a:r>
          </a:p>
        </p:txBody>
      </p:sp>
      <p:sp>
        <p:nvSpPr>
          <p:cNvPr id="6" name="Slide Number Placeholder 5"/>
          <p:cNvSpPr>
            <a:spLocks noGrp="1"/>
          </p:cNvSpPr>
          <p:nvPr>
            <p:ph type="sldNum" sz="quarter" idx="12"/>
          </p:nvPr>
        </p:nvSpPr>
        <p:spPr/>
        <p:txBody>
          <a:bodyPr/>
          <a:lstStyle>
            <a:lvl1pPr>
              <a:defRPr/>
            </a:lvl1pPr>
          </a:lstStyle>
          <a:p>
            <a:pPr>
              <a:defRPr/>
            </a:pPr>
            <a:fld id="{A49FD4FF-105F-493F-BF82-F19EBAD5BB8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lvl1pPr>
              <a:defRPr/>
            </a:lvl1pPr>
          </a:lstStyle>
          <a:p>
            <a:pPr>
              <a:defRPr/>
            </a:pPr>
            <a:fld id="{B5EC2AB5-7AD3-47B7-B8B1-848AED152C78}" type="datetime1">
              <a:rPr lang="en-US"/>
              <a:pPr>
                <a:defRPr/>
              </a:pPr>
              <a:t>9/30/2023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S.J.SUNESH                                  5. PYTHON</a:t>
            </a:r>
          </a:p>
        </p:txBody>
      </p:sp>
      <p:sp>
        <p:nvSpPr>
          <p:cNvPr id="6" name="Slide Number Placeholder 5"/>
          <p:cNvSpPr>
            <a:spLocks noGrp="1"/>
          </p:cNvSpPr>
          <p:nvPr>
            <p:ph type="sldNum" sz="quarter" idx="12"/>
          </p:nvPr>
        </p:nvSpPr>
        <p:spPr/>
        <p:txBody>
          <a:bodyPr/>
          <a:lstStyle>
            <a:lvl1pPr>
              <a:defRPr/>
            </a:lvl1pPr>
          </a:lstStyle>
          <a:p>
            <a:pPr>
              <a:defRPr/>
            </a:pPr>
            <a:fld id="{B39B1EF4-8BB1-43BB-9248-4D7FC959D2D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lvl1pPr>
              <a:defRPr/>
            </a:lvl1pPr>
          </a:lstStyle>
          <a:p>
            <a:pPr>
              <a:defRPr/>
            </a:pPr>
            <a:fld id="{418E74F3-12AA-4D9B-8046-8D0B18CCF1C4}" type="datetime1">
              <a:rPr lang="en-US"/>
              <a:pPr>
                <a:defRPr/>
              </a:pPr>
              <a:t>9/30/2023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S.J.SUNESH                                  5. PYTHON</a:t>
            </a:r>
          </a:p>
        </p:txBody>
      </p:sp>
      <p:sp>
        <p:nvSpPr>
          <p:cNvPr id="6" name="Slide Number Placeholder 5"/>
          <p:cNvSpPr>
            <a:spLocks noGrp="1"/>
          </p:cNvSpPr>
          <p:nvPr>
            <p:ph type="sldNum" sz="quarter" idx="12"/>
          </p:nvPr>
        </p:nvSpPr>
        <p:spPr/>
        <p:txBody>
          <a:bodyPr/>
          <a:lstStyle>
            <a:lvl1pPr>
              <a:defRPr/>
            </a:lvl1pPr>
          </a:lstStyle>
          <a:p>
            <a:pPr>
              <a:defRPr/>
            </a:pPr>
            <a:fld id="{80B632F1-B6DE-49A6-9581-A4A6BDFF03E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IN"/>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05CD9CB1-825A-4C3A-A720-DC30604FA5D0}" type="datetime1">
              <a:rPr lang="en-US"/>
              <a:pPr>
                <a:defRPr/>
              </a:pPr>
              <a:t>9/30/2023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S.J.SUNESH                                  5. PYTHON</a:t>
            </a:r>
          </a:p>
        </p:txBody>
      </p:sp>
      <p:sp>
        <p:nvSpPr>
          <p:cNvPr id="6" name="Slide Number Placeholder 5"/>
          <p:cNvSpPr>
            <a:spLocks noGrp="1"/>
          </p:cNvSpPr>
          <p:nvPr>
            <p:ph type="sldNum" sz="quarter" idx="12"/>
          </p:nvPr>
        </p:nvSpPr>
        <p:spPr/>
        <p:txBody>
          <a:bodyPr/>
          <a:lstStyle>
            <a:lvl1pPr>
              <a:defRPr/>
            </a:lvl1pPr>
          </a:lstStyle>
          <a:p>
            <a:pPr>
              <a:defRPr/>
            </a:pPr>
            <a:fld id="{9278FEBD-F5FE-4E4F-BE42-6019D9D02F7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3"/>
          <p:cNvSpPr>
            <a:spLocks noGrp="1"/>
          </p:cNvSpPr>
          <p:nvPr>
            <p:ph type="dt" sz="half" idx="10"/>
          </p:nvPr>
        </p:nvSpPr>
        <p:spPr/>
        <p:txBody>
          <a:bodyPr/>
          <a:lstStyle>
            <a:lvl1pPr>
              <a:defRPr/>
            </a:lvl1pPr>
          </a:lstStyle>
          <a:p>
            <a:pPr>
              <a:defRPr/>
            </a:pPr>
            <a:fld id="{7B368C0F-6790-4026-92D9-EAEF260217E3}" type="datetime1">
              <a:rPr lang="en-US"/>
              <a:pPr>
                <a:defRPr/>
              </a:pPr>
              <a:t>9/30/2023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S.J.SUNESH                                  5. PYTHON</a:t>
            </a:r>
          </a:p>
        </p:txBody>
      </p:sp>
      <p:sp>
        <p:nvSpPr>
          <p:cNvPr id="7" name="Slide Number Placeholder 5"/>
          <p:cNvSpPr>
            <a:spLocks noGrp="1"/>
          </p:cNvSpPr>
          <p:nvPr>
            <p:ph type="sldNum" sz="quarter" idx="12"/>
          </p:nvPr>
        </p:nvSpPr>
        <p:spPr/>
        <p:txBody>
          <a:bodyPr/>
          <a:lstStyle>
            <a:lvl1pPr>
              <a:defRPr/>
            </a:lvl1pPr>
          </a:lstStyle>
          <a:p>
            <a:pPr>
              <a:defRPr/>
            </a:pPr>
            <a:fld id="{E64797B4-6B79-4DA4-9E64-23F1806CDC4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IN"/>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3"/>
          <p:cNvSpPr>
            <a:spLocks noGrp="1"/>
          </p:cNvSpPr>
          <p:nvPr>
            <p:ph type="dt" sz="half" idx="10"/>
          </p:nvPr>
        </p:nvSpPr>
        <p:spPr/>
        <p:txBody>
          <a:bodyPr/>
          <a:lstStyle>
            <a:lvl1pPr>
              <a:defRPr/>
            </a:lvl1pPr>
          </a:lstStyle>
          <a:p>
            <a:pPr>
              <a:defRPr/>
            </a:pPr>
            <a:fld id="{8E98562A-B6A4-4E48-BDC4-F69F4CD64D90}" type="datetime1">
              <a:rPr lang="en-US"/>
              <a:pPr>
                <a:defRPr/>
              </a:pPr>
              <a:t>9/30/2023</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S.J.SUNESH                                  5. PYTHON</a:t>
            </a:r>
          </a:p>
        </p:txBody>
      </p:sp>
      <p:sp>
        <p:nvSpPr>
          <p:cNvPr id="9" name="Slide Number Placeholder 5"/>
          <p:cNvSpPr>
            <a:spLocks noGrp="1"/>
          </p:cNvSpPr>
          <p:nvPr>
            <p:ph type="sldNum" sz="quarter" idx="12"/>
          </p:nvPr>
        </p:nvSpPr>
        <p:spPr/>
        <p:txBody>
          <a:bodyPr/>
          <a:lstStyle>
            <a:lvl1pPr>
              <a:defRPr/>
            </a:lvl1pPr>
          </a:lstStyle>
          <a:p>
            <a:pPr>
              <a:defRPr/>
            </a:pPr>
            <a:fld id="{8AD1D591-0A14-4F05-925A-EAB9809A3B6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3"/>
          <p:cNvSpPr>
            <a:spLocks noGrp="1"/>
          </p:cNvSpPr>
          <p:nvPr>
            <p:ph type="dt" sz="half" idx="10"/>
          </p:nvPr>
        </p:nvSpPr>
        <p:spPr/>
        <p:txBody>
          <a:bodyPr/>
          <a:lstStyle>
            <a:lvl1pPr>
              <a:defRPr/>
            </a:lvl1pPr>
          </a:lstStyle>
          <a:p>
            <a:pPr>
              <a:defRPr/>
            </a:pPr>
            <a:fld id="{E665408D-B93A-48A8-9AC6-0DEDDE77FE9B}" type="datetime1">
              <a:rPr lang="en-US"/>
              <a:pPr>
                <a:defRPr/>
              </a:pPr>
              <a:t>9/30/2023</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S.J.SUNESH                                  5. PYTHON</a:t>
            </a:r>
          </a:p>
        </p:txBody>
      </p:sp>
      <p:sp>
        <p:nvSpPr>
          <p:cNvPr id="5" name="Slide Number Placeholder 5"/>
          <p:cNvSpPr>
            <a:spLocks noGrp="1"/>
          </p:cNvSpPr>
          <p:nvPr>
            <p:ph type="sldNum" sz="quarter" idx="12"/>
          </p:nvPr>
        </p:nvSpPr>
        <p:spPr/>
        <p:txBody>
          <a:bodyPr/>
          <a:lstStyle>
            <a:lvl1pPr>
              <a:defRPr/>
            </a:lvl1pPr>
          </a:lstStyle>
          <a:p>
            <a:pPr>
              <a:defRPr/>
            </a:pPr>
            <a:fld id="{6424ADF6-DEFD-4884-9409-8B764430947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3F4B83A-CE6A-4CD9-89B6-CE49ED6F4B9E}" type="datetime1">
              <a:rPr lang="en-US"/>
              <a:pPr>
                <a:defRPr/>
              </a:pPr>
              <a:t>9/30/2023</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S.J.SUNESH                                  5. PYTHON</a:t>
            </a:r>
          </a:p>
        </p:txBody>
      </p:sp>
      <p:sp>
        <p:nvSpPr>
          <p:cNvPr id="4" name="Slide Number Placeholder 5"/>
          <p:cNvSpPr>
            <a:spLocks noGrp="1"/>
          </p:cNvSpPr>
          <p:nvPr>
            <p:ph type="sldNum" sz="quarter" idx="12"/>
          </p:nvPr>
        </p:nvSpPr>
        <p:spPr/>
        <p:txBody>
          <a:bodyPr/>
          <a:lstStyle>
            <a:lvl1pPr>
              <a:defRPr/>
            </a:lvl1pPr>
          </a:lstStyle>
          <a:p>
            <a:pPr>
              <a:defRPr/>
            </a:pPr>
            <a:fld id="{3A9AA5EB-4FAC-4D73-B1FD-0ED4BA290A3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IN"/>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3088490-AF62-48E2-8032-17869100E681}" type="datetime1">
              <a:rPr lang="en-US"/>
              <a:pPr>
                <a:defRPr/>
              </a:pPr>
              <a:t>9/30/2023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S.J.SUNESH                                  5. PYTHON</a:t>
            </a:r>
          </a:p>
        </p:txBody>
      </p:sp>
      <p:sp>
        <p:nvSpPr>
          <p:cNvPr id="7" name="Slide Number Placeholder 5"/>
          <p:cNvSpPr>
            <a:spLocks noGrp="1"/>
          </p:cNvSpPr>
          <p:nvPr>
            <p:ph type="sldNum" sz="quarter" idx="12"/>
          </p:nvPr>
        </p:nvSpPr>
        <p:spPr/>
        <p:txBody>
          <a:bodyPr/>
          <a:lstStyle>
            <a:lvl1pPr>
              <a:defRPr/>
            </a:lvl1pPr>
          </a:lstStyle>
          <a:p>
            <a:pPr>
              <a:defRPr/>
            </a:pPr>
            <a:fld id="{2827CE22-A16E-4AFD-A455-E214D3ADAB5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IN"/>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IN" noProof="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A1784EB-41A9-4D1E-A0CB-EBD96C346380}" type="datetime1">
              <a:rPr lang="en-US"/>
              <a:pPr>
                <a:defRPr/>
              </a:pPr>
              <a:t>9/30/2023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S.J.SUNESH                                  5. PYTHON</a:t>
            </a:r>
          </a:p>
        </p:txBody>
      </p:sp>
      <p:sp>
        <p:nvSpPr>
          <p:cNvPr id="7" name="Slide Number Placeholder 5"/>
          <p:cNvSpPr>
            <a:spLocks noGrp="1"/>
          </p:cNvSpPr>
          <p:nvPr>
            <p:ph type="sldNum" sz="quarter" idx="12"/>
          </p:nvPr>
        </p:nvSpPr>
        <p:spPr/>
        <p:txBody>
          <a:bodyPr/>
          <a:lstStyle>
            <a:lvl1pPr>
              <a:defRPr/>
            </a:lvl1pPr>
          </a:lstStyle>
          <a:p>
            <a:pPr>
              <a:defRPr/>
            </a:pPr>
            <a:fld id="{EC5DECFD-97CC-4A85-B3B1-49C4750E201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IN" altLang="en-US"/>
          </a:p>
        </p:txBody>
      </p:sp>
      <p:sp>
        <p:nvSpPr>
          <p:cNvPr id="3" name="Text Placeholder 2"/>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eaLnBrk="1" fontAlgn="auto" hangingPunct="1">
              <a:spcBef>
                <a:spcPts val="0"/>
              </a:spcBef>
              <a:spcAft>
                <a:spcPts val="0"/>
              </a:spcAft>
              <a:defRPr sz="900" smtClean="0">
                <a:solidFill>
                  <a:schemeClr val="tx1">
                    <a:tint val="75000"/>
                  </a:schemeClr>
                </a:solidFill>
                <a:latin typeface="+mn-lt"/>
              </a:defRPr>
            </a:lvl1pPr>
          </a:lstStyle>
          <a:p>
            <a:pPr>
              <a:defRPr/>
            </a:pPr>
            <a:fld id="{3DADF84E-4BA6-4465-A88B-75399BDE31FF}" type="datetime1">
              <a:rPr lang="en-US"/>
              <a:pPr>
                <a:defRPr/>
              </a:pPr>
              <a:t>9/30/2023</a:t>
            </a:fld>
            <a:endParaRPr lang="en-US"/>
          </a:p>
        </p:txBody>
      </p:sp>
      <p:sp>
        <p:nvSpPr>
          <p:cNvPr id="5" name="Footer Placeholder 4"/>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r>
              <a:rPr lang="en-US"/>
              <a:t>S.J.SUNESH                                  5. PYTHON</a:t>
            </a:r>
          </a:p>
        </p:txBody>
      </p:sp>
      <p:sp>
        <p:nvSpPr>
          <p:cNvPr id="6" name="Slide Number Placeholder 5"/>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tx1">
                    <a:tint val="75000"/>
                  </a:schemeClr>
                </a:solidFill>
                <a:latin typeface="+mn-lt"/>
              </a:defRPr>
            </a:lvl1pPr>
          </a:lstStyle>
          <a:p>
            <a:pPr>
              <a:defRPr/>
            </a:pPr>
            <a:fld id="{54A644FB-D13C-450C-9781-1A7A7A64944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anose="020F0302020204030204" pitchFamily="34" charset="0"/>
        </a:defRPr>
      </a:lvl2pPr>
      <a:lvl3pPr algn="l" defTabSz="685800" rtl="0" fontAlgn="base">
        <a:lnSpc>
          <a:spcPct val="90000"/>
        </a:lnSpc>
        <a:spcBef>
          <a:spcPct val="0"/>
        </a:spcBef>
        <a:spcAft>
          <a:spcPct val="0"/>
        </a:spcAft>
        <a:defRPr sz="3300">
          <a:solidFill>
            <a:schemeClr val="tx1"/>
          </a:solidFill>
          <a:latin typeface="Calibri Light" panose="020F0302020204030204" pitchFamily="34" charset="0"/>
        </a:defRPr>
      </a:lvl3pPr>
      <a:lvl4pPr algn="l" defTabSz="685800" rtl="0" fontAlgn="base">
        <a:lnSpc>
          <a:spcPct val="90000"/>
        </a:lnSpc>
        <a:spcBef>
          <a:spcPct val="0"/>
        </a:spcBef>
        <a:spcAft>
          <a:spcPct val="0"/>
        </a:spcAft>
        <a:defRPr sz="3300">
          <a:solidFill>
            <a:schemeClr val="tx1"/>
          </a:solidFill>
          <a:latin typeface="Calibri Light" panose="020F0302020204030204" pitchFamily="34" charset="0"/>
        </a:defRPr>
      </a:lvl4pPr>
      <a:lvl5pPr algn="l" defTabSz="685800" rtl="0" fontAlgn="base">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fontAlgn="base">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data-flair.training/blogs/wp-content/uploads/sites/2/2018/01/Data-Structures-in-R-Array.jp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geeksforgeeks.org/r-while-loop/" TargetMode="External"/><Relationship Id="rId2" Type="http://schemas.openxmlformats.org/officeDocument/2006/relationships/hyperlink" Target="https://www.geeksforgeeks.org/for-loop-in-r/" TargetMode="External"/><Relationship Id="rId1" Type="http://schemas.openxmlformats.org/officeDocument/2006/relationships/slideLayout" Target="../slideLayouts/slideLayout2.xml"/><Relationship Id="rId4" Type="http://schemas.openxmlformats.org/officeDocument/2006/relationships/hyperlink" Target="https://www.geeksforgeeks.org/r-repeat-loop/"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cran.r-project.org/web/packages/available_packages_by_name.html"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s://www.geeksforgeeks.org/exporting-data-from-scripts-in-r-programmin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intellipaat.com/blog/tutorial/r-programming/list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5C623265-E0BC-4525-8571-5D3077AF9C11}" type="slidenum">
              <a:rPr lang="en-IN"/>
              <a:pPr>
                <a:defRPr/>
              </a:pPr>
              <a:t>1</a:t>
            </a:fld>
            <a:endParaRPr lang="en-IN"/>
          </a:p>
        </p:txBody>
      </p:sp>
      <p:sp>
        <p:nvSpPr>
          <p:cNvPr id="9" name="Rectangle 8"/>
          <p:cNvSpPr/>
          <p:nvPr/>
        </p:nvSpPr>
        <p:spPr>
          <a:xfrm>
            <a:off x="-15875" y="400050"/>
            <a:ext cx="9150350" cy="1938992"/>
          </a:xfrm>
          <a:prstGeom prst="rect">
            <a:avLst/>
          </a:prstGeom>
        </p:spPr>
        <p:txBody>
          <a:bodyPr>
            <a:spAutoFit/>
          </a:bodyPr>
          <a:lstStyle/>
          <a:p>
            <a:pPr algn="ctr" eaLnBrk="1" fontAlgn="auto" hangingPunct="1">
              <a:spcBef>
                <a:spcPts val="0"/>
              </a:spcBef>
              <a:spcAft>
                <a:spcPts val="0"/>
              </a:spcAft>
              <a:defRPr/>
            </a:pPr>
            <a:r>
              <a:rPr lang="en-US" sz="6000" b="1" spc="50" dirty="0">
                <a:ln w="11430"/>
                <a:solidFill>
                  <a:srgbClr val="0066FF"/>
                </a:solidFill>
                <a:effectLst>
                  <a:outerShdw blurRad="76200" dist="50800" dir="5400000" algn="tl" rotWithShape="0">
                    <a:srgbClr val="000000">
                      <a:alpha val="65000"/>
                    </a:srgbClr>
                  </a:outerShdw>
                </a:effectLst>
                <a:latin typeface="Bookman Old Style" panose="02050604050505020204" pitchFamily="18" charset="0"/>
              </a:rPr>
              <a:t/>
            </a:r>
            <a:br>
              <a:rPr lang="en-US" sz="6000" b="1" spc="50" dirty="0">
                <a:ln w="11430"/>
                <a:solidFill>
                  <a:srgbClr val="0066FF"/>
                </a:solidFill>
                <a:effectLst>
                  <a:outerShdw blurRad="76200" dist="50800" dir="5400000" algn="tl" rotWithShape="0">
                    <a:srgbClr val="000000">
                      <a:alpha val="65000"/>
                    </a:srgbClr>
                  </a:outerShdw>
                </a:effectLst>
                <a:latin typeface="Bookman Old Style" panose="02050604050505020204" pitchFamily="18" charset="0"/>
              </a:rPr>
            </a:br>
            <a:endParaRPr lang="en-US" sz="6000" dirty="0">
              <a:latin typeface="Bookman Old Style" panose="02050604050505020204" pitchFamily="18" charset="0"/>
            </a:endParaRPr>
          </a:p>
        </p:txBody>
      </p:sp>
      <p:sp>
        <p:nvSpPr>
          <p:cNvPr id="64513" name="Rectangle 1"/>
          <p:cNvSpPr>
            <a:spLocks noChangeArrowheads="1"/>
          </p:cNvSpPr>
          <p:nvPr/>
        </p:nvSpPr>
        <p:spPr bwMode="auto">
          <a:xfrm>
            <a:off x="304800" y="895350"/>
            <a:ext cx="8077200" cy="32624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eaLnBrk="1" hangingPunct="1"/>
            <a:r>
              <a:rPr lang="en-US" sz="3600" b="1" spc="50" dirty="0" smtClean="0">
                <a:ln w="11430"/>
                <a:solidFill>
                  <a:srgbClr val="0066FF"/>
                </a:solidFill>
                <a:effectLst>
                  <a:outerShdw blurRad="76200" dist="50800" dir="5400000" algn="tl" rotWithShape="0">
                    <a:srgbClr val="000000">
                      <a:alpha val="65000"/>
                    </a:srgbClr>
                  </a:outerShdw>
                </a:effectLst>
                <a:latin typeface="Bookman Old Style" panose="02050604050505020204" pitchFamily="18" charset="0"/>
              </a:rPr>
              <a:t>Programming with R</a:t>
            </a:r>
            <a:endParaRPr kumimoji="0" lang="en-US" sz="3600" b="1" i="0" u="none" strike="noStrike" cap="none" normalizeH="0" baseline="0" dirty="0" smtClean="0">
              <a:ln>
                <a:noFill/>
              </a:ln>
              <a:solidFill>
                <a:srgbClr val="001BE2"/>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1BE2"/>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50000"/>
              </a:lnSpc>
              <a:spcBef>
                <a:spcPct val="0"/>
              </a:spcBef>
              <a:spcAft>
                <a:spcPct val="0"/>
              </a:spcAft>
              <a:buClrTx/>
              <a:buSzTx/>
              <a:buFontTx/>
              <a:buNone/>
              <a:tabLst/>
            </a:pPr>
            <a:r>
              <a:rPr kumimoji="0" lang="en-US" sz="2000" b="1" i="0" u="none" strike="noStrike" cap="none" normalizeH="0" baseline="0" dirty="0" smtClean="0">
                <a:ln>
                  <a:noFill/>
                </a:ln>
                <a:solidFill>
                  <a:srgbClr val="001BE2"/>
                </a:solidFill>
                <a:effectLst/>
                <a:latin typeface="Times New Roman" pitchFamily="18" charset="0"/>
                <a:ea typeface="Calibri" pitchFamily="34" charset="0"/>
                <a:cs typeface="Times New Roman" pitchFamily="18" charset="0"/>
              </a:rPr>
              <a:t>Prepared </a:t>
            </a:r>
            <a:r>
              <a:rPr kumimoji="0" lang="en-US" sz="2000" b="1" i="0" u="none" strike="noStrike" cap="none" normalizeH="0" baseline="0" dirty="0" smtClean="0">
                <a:ln>
                  <a:noFill/>
                </a:ln>
                <a:solidFill>
                  <a:srgbClr val="001BE2"/>
                </a:solidFill>
                <a:effectLst/>
                <a:latin typeface="Times New Roman" pitchFamily="18" charset="0"/>
                <a:ea typeface="Calibri" pitchFamily="34" charset="0"/>
                <a:cs typeface="Times New Roman" pitchFamily="18" charset="0"/>
              </a:rPr>
              <a:t>by,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solidFill>
                  <a:srgbClr val="001BE2"/>
                </a:solidFill>
                <a:effectLst/>
                <a:latin typeface="Times New Roman" pitchFamily="18" charset="0"/>
                <a:ea typeface="Calibri" pitchFamily="34" charset="0"/>
                <a:cs typeface="Times New Roman" pitchFamily="18" charset="0"/>
              </a:rPr>
              <a:t>MS.S.S.NACHIYA , M.C.A., </a:t>
            </a:r>
            <a:r>
              <a:rPr kumimoji="0" lang="en-US" sz="2000" b="1" i="0" u="none" strike="noStrike" cap="none" normalizeH="0" baseline="0" dirty="0" err="1" smtClean="0">
                <a:ln>
                  <a:noFill/>
                </a:ln>
                <a:solidFill>
                  <a:srgbClr val="001BE2"/>
                </a:solidFill>
                <a:effectLst/>
                <a:latin typeface="Times New Roman" pitchFamily="18" charset="0"/>
                <a:ea typeface="Calibri" pitchFamily="34" charset="0"/>
                <a:cs typeface="Times New Roman" pitchFamily="18" charset="0"/>
              </a:rPr>
              <a:t>M.Phil.,UGC</a:t>
            </a:r>
            <a:r>
              <a:rPr kumimoji="0" lang="en-US" sz="2000" b="1" i="0" u="none" strike="noStrike" cap="none" normalizeH="0" baseline="0" dirty="0" smtClean="0">
                <a:ln>
                  <a:noFill/>
                </a:ln>
                <a:solidFill>
                  <a:srgbClr val="001BE2"/>
                </a:solidFill>
                <a:effectLst/>
                <a:latin typeface="Times New Roman" pitchFamily="18" charset="0"/>
                <a:ea typeface="Calibri" pitchFamily="34" charset="0"/>
                <a:cs typeface="Times New Roman" pitchFamily="18" charset="0"/>
              </a:rPr>
              <a:t>-NET</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solidFill>
                  <a:srgbClr val="001BE2"/>
                </a:solidFill>
                <a:effectLst/>
                <a:latin typeface="Times New Roman" pitchFamily="18" charset="0"/>
                <a:ea typeface="Calibri" pitchFamily="34" charset="0"/>
                <a:cs typeface="Times New Roman" pitchFamily="18" charset="0"/>
              </a:rPr>
              <a:t>ASST. PROF. IN COMPUTER SCIENCE,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solidFill>
                  <a:srgbClr val="001BE2"/>
                </a:solidFill>
                <a:effectLst/>
                <a:latin typeface="Times New Roman" pitchFamily="18" charset="0"/>
                <a:ea typeface="Calibri" pitchFamily="34" charset="0"/>
                <a:cs typeface="Times New Roman" pitchFamily="18" charset="0"/>
              </a:rPr>
              <a:t>SHRIMATI INDIRA GANDHI COLLEGE,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sz="2000" b="1" i="0" u="none" strike="noStrike" cap="none" normalizeH="0" baseline="0" dirty="0" smtClean="0">
                <a:ln>
                  <a:noFill/>
                </a:ln>
                <a:solidFill>
                  <a:srgbClr val="001BE2"/>
                </a:solidFill>
                <a:effectLst/>
                <a:latin typeface="Times New Roman" pitchFamily="18" charset="0"/>
                <a:ea typeface="Calibri" pitchFamily="34" charset="0"/>
                <a:cs typeface="Times New Roman" pitchFamily="18" charset="0"/>
              </a:rPr>
              <a:t>TIRUCHIRAPPALLI - 2</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09A299D7-6D64-46DA-88B0-77D2B90D2D4A}" type="slidenum">
              <a:rPr lang="en-US"/>
              <a:pPr>
                <a:defRPr/>
              </a:pPr>
              <a:t>10</a:t>
            </a:fld>
            <a:endParaRPr lang="en-US"/>
          </a:p>
        </p:txBody>
      </p:sp>
      <p:sp>
        <p:nvSpPr>
          <p:cNvPr id="4" name="Rectangle 3"/>
          <p:cNvSpPr/>
          <p:nvPr/>
        </p:nvSpPr>
        <p:spPr>
          <a:xfrm>
            <a:off x="228600" y="285750"/>
            <a:ext cx="8915400" cy="5507990"/>
          </a:xfrm>
          <a:prstGeom prst="rect">
            <a:avLst/>
          </a:prstGeom>
        </p:spPr>
        <p:txBody>
          <a:bodyPr wrap="square">
            <a:spAutoFit/>
          </a:bodyPr>
          <a:lstStyle/>
          <a:p>
            <a:r>
              <a:rPr lang="en-US" sz="2000" b="1" dirty="0">
                <a:solidFill>
                  <a:srgbClr val="00B0F0"/>
                </a:solidFill>
              </a:rPr>
              <a:t>Arrays</a:t>
            </a:r>
          </a:p>
          <a:p>
            <a:r>
              <a:rPr lang="en-US" sz="2000" dirty="0"/>
              <a:t>	Arrays refer to the type of data structure that is used to store multiple items of a similar type together. This leads to a collection of items that are stored at contiguous memory locations. This memory location is denoted by the array name. The position of an element can be calculated simply by adding an offset to its base value.</a:t>
            </a:r>
          </a:p>
          <a:p>
            <a:r>
              <a:rPr lang="en-US" sz="2000" dirty="0">
                <a:solidFill>
                  <a:schemeClr val="accent4">
                    <a:lumMod val="75000"/>
                  </a:schemeClr>
                </a:solidFill>
              </a:rPr>
              <a:t>Example</a:t>
            </a:r>
          </a:p>
          <a:p>
            <a:r>
              <a:rPr lang="en-US" sz="2000" b="1" dirty="0"/>
              <a:t>Array Structure</a:t>
            </a:r>
            <a:endParaRPr lang="en-US" sz="2000" dirty="0"/>
          </a:p>
          <a:p>
            <a:r>
              <a:rPr lang="en-US" sz="2000" dirty="0"/>
              <a:t>An array consists of the following:</a:t>
            </a:r>
          </a:p>
          <a:p>
            <a:r>
              <a:rPr lang="en-US" sz="2000" b="1" dirty="0"/>
              <a:t>Array Index:</a:t>
            </a:r>
            <a:r>
              <a:rPr lang="en-US" sz="2000" dirty="0"/>
              <a:t> The array index identifies the location of the element. The array index starts with 0.</a:t>
            </a:r>
          </a:p>
          <a:p>
            <a:r>
              <a:rPr lang="en-US" sz="2000" b="1" dirty="0"/>
              <a:t>Array Element:</a:t>
            </a:r>
            <a:r>
              <a:rPr lang="en-US" sz="2000" dirty="0"/>
              <a:t> Array elements are items that are stored in the array.</a:t>
            </a:r>
          </a:p>
          <a:p>
            <a:r>
              <a:rPr lang="en-US" sz="2000" b="1" dirty="0"/>
              <a:t>Array Length:</a:t>
            </a:r>
            <a:r>
              <a:rPr lang="en-US" sz="2000" dirty="0"/>
              <a:t> The array length is determined by the number of elements that can be stored by the array. .</a:t>
            </a:r>
          </a:p>
          <a:p>
            <a:endParaRPr lang="en-US" dirty="0">
              <a:solidFill>
                <a:schemeClr val="accent4">
                  <a:lumMod val="75000"/>
                </a:schemeClr>
              </a:solidFill>
            </a:endParaRPr>
          </a:p>
          <a:p>
            <a:endParaRPr lang="en-US" dirty="0">
              <a:solidFill>
                <a:schemeClr val="accent4">
                  <a:lumMod val="75000"/>
                </a:schemeClr>
              </a:solidFill>
            </a:endParaRPr>
          </a:p>
          <a:p>
            <a:endParaRPr lang="en-US" dirty="0">
              <a:solidFill>
                <a:schemeClr val="accent4">
                  <a:lumMod val="75000"/>
                </a:schemeClr>
              </a:solidFill>
            </a:endParaRPr>
          </a:p>
          <a:p>
            <a:endParaRPr lang="en-US" dirty="0"/>
          </a:p>
        </p:txBody>
      </p:sp>
      <p:sp>
        <p:nvSpPr>
          <p:cNvPr id="78850" name="AutoShape 2" descr="Array"/>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
        <p:nvSpPr>
          <p:cNvPr id="78852" name="AutoShape 4" descr="https://intellipaat.com/blog/wp-content/uploads/2017/04/Array.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0D167EB-A1A8-49F4-B536-7911E76AA238}" type="slidenum">
              <a:rPr lang="en-US"/>
              <a:pPr>
                <a:defRPr/>
              </a:pPr>
              <a:t>11</a:t>
            </a:fld>
            <a:endParaRPr lang="en-US"/>
          </a:p>
        </p:txBody>
      </p:sp>
      <p:sp>
        <p:nvSpPr>
          <p:cNvPr id="4" name="Rectangle 3"/>
          <p:cNvSpPr/>
          <p:nvPr/>
        </p:nvSpPr>
        <p:spPr>
          <a:xfrm>
            <a:off x="0" y="0"/>
            <a:ext cx="9296400" cy="6647180"/>
          </a:xfrm>
          <a:prstGeom prst="rect">
            <a:avLst/>
          </a:prstGeom>
        </p:spPr>
        <p:txBody>
          <a:bodyPr wrap="square">
            <a:spAutoFit/>
          </a:bodyPr>
          <a:lstStyle/>
          <a:p>
            <a:r>
              <a:rPr lang="en-US" sz="2000" dirty="0">
                <a:solidFill>
                  <a:srgbClr val="C00000"/>
                </a:solidFill>
              </a:rPr>
              <a:t>There are two types of arrays:</a:t>
            </a:r>
          </a:p>
          <a:p>
            <a:pPr>
              <a:buFont typeface="Arial" panose="020B0604020202020204" pitchFamily="34" charset="0"/>
              <a:buChar char="•"/>
            </a:pPr>
            <a:r>
              <a:rPr lang="en-US" sz="2000" dirty="0"/>
              <a:t>One-dimensional Arrays</a:t>
            </a:r>
          </a:p>
          <a:p>
            <a:pPr>
              <a:buFont typeface="Arial" panose="020B0604020202020204" pitchFamily="34" charset="0"/>
              <a:buChar char="•"/>
            </a:pPr>
            <a:r>
              <a:rPr lang="en-US" sz="2000" dirty="0"/>
              <a:t>Multi-dimensional Arrays</a:t>
            </a:r>
          </a:p>
          <a:p>
            <a:endParaRPr lang="en-US" sz="2000" dirty="0"/>
          </a:p>
          <a:p>
            <a:pPr>
              <a:buFont typeface="Arial" panose="020B0604020202020204" pitchFamily="34" charset="0"/>
              <a:buChar char="•"/>
            </a:pPr>
            <a:r>
              <a:rPr lang="en-US" sz="2000" b="1" dirty="0">
                <a:solidFill>
                  <a:schemeClr val="accent6">
                    <a:lumMod val="75000"/>
                  </a:schemeClr>
                </a:solidFill>
              </a:rPr>
              <a:t>One-dimensional Arrays</a:t>
            </a:r>
            <a:endParaRPr lang="en-US" sz="2000" dirty="0">
              <a:solidFill>
                <a:schemeClr val="accent6">
                  <a:lumMod val="75000"/>
                </a:schemeClr>
              </a:solidFill>
            </a:endParaRPr>
          </a:p>
          <a:p>
            <a:r>
              <a:rPr lang="en-US" sz="2000" dirty="0"/>
              <a:t>One- or single-dimensional arrays are the types of arrays that have array elements stored in a sequence and can be accessed in the same order. </a:t>
            </a:r>
          </a:p>
          <a:p>
            <a:r>
              <a:rPr lang="en-US" sz="2000" b="1" dirty="0">
                <a:solidFill>
                  <a:schemeClr val="accent6">
                    <a:lumMod val="75000"/>
                  </a:schemeClr>
                </a:solidFill>
              </a:rPr>
              <a:t>Multi-dimensional Arrays</a:t>
            </a:r>
            <a:endParaRPr lang="en-US" sz="2000" dirty="0">
              <a:solidFill>
                <a:schemeClr val="accent6">
                  <a:lumMod val="75000"/>
                </a:schemeClr>
              </a:solidFill>
            </a:endParaRPr>
          </a:p>
          <a:p>
            <a:r>
              <a:rPr lang="en-US" sz="2000" dirty="0"/>
              <a:t>Multi-dimensional arrays are arrays that have elements stored in more than one dimension. They can be two- or three-dimensional arrays and can consist of row and column indexes.</a:t>
            </a:r>
          </a:p>
          <a:p>
            <a:r>
              <a:rPr lang="en-US" sz="2000" b="1" dirty="0">
                <a:solidFill>
                  <a:schemeClr val="accent6">
                    <a:lumMod val="75000"/>
                  </a:schemeClr>
                </a:solidFill>
              </a:rPr>
              <a:t>To create an array in R:</a:t>
            </a:r>
            <a:endParaRPr lang="en-US" sz="2000" dirty="0">
              <a:solidFill>
                <a:schemeClr val="accent6">
                  <a:lumMod val="75000"/>
                </a:schemeClr>
              </a:solidFill>
            </a:endParaRPr>
          </a:p>
          <a:p>
            <a:r>
              <a:rPr lang="en-US" sz="2000" dirty="0"/>
              <a:t>The array() function is </a:t>
            </a:r>
            <a:r>
              <a:rPr lang="en-US" sz="2000" dirty="0" err="1"/>
              <a:t>utilised</a:t>
            </a:r>
            <a:r>
              <a:rPr lang="en-US" sz="2000" dirty="0"/>
              <a:t>.</a:t>
            </a:r>
          </a:p>
          <a:p>
            <a:r>
              <a:rPr lang="en-US" sz="2000" dirty="0"/>
              <a:t>In this function, the input is a vector.</a:t>
            </a:r>
          </a:p>
          <a:p>
            <a:r>
              <a:rPr lang="en-US" sz="2000" dirty="0"/>
              <a:t>For creating the array, the value in the dim parameter is </a:t>
            </a:r>
            <a:r>
              <a:rPr lang="en-US" sz="2000" dirty="0" err="1"/>
              <a:t>utilised</a:t>
            </a:r>
            <a:r>
              <a:rPr lang="en-US" sz="2000" dirty="0"/>
              <a:t>.</a:t>
            </a:r>
          </a:p>
          <a:p>
            <a:r>
              <a:rPr lang="en-US" dirty="0"/>
              <a:t/>
            </a:r>
            <a:br>
              <a:rPr lang="en-US" dirty="0"/>
            </a:br>
            <a:endParaRPr lang="en-US" dirty="0"/>
          </a:p>
          <a:p>
            <a:endParaRPr lang="en-US" dirty="0"/>
          </a:p>
          <a:p>
            <a:endParaRPr lang="en-US" dirty="0"/>
          </a:p>
          <a:p>
            <a:r>
              <a:rPr lang="en-US" dirty="0"/>
              <a:t/>
            </a:r>
            <a:br>
              <a:rPr lang="en-US" dirty="0"/>
            </a:br>
            <a:endParaRPr lang="en-US" dirty="0"/>
          </a:p>
          <a:p>
            <a:r>
              <a:rPr lang="en-US" dirty="0">
                <a:solidFill>
                  <a:schemeClr val="accent4">
                    <a:lumMod val="75000"/>
                  </a:schemeClr>
                </a:solidFill>
              </a:rPr>
              <a:t> </a:t>
            </a:r>
          </a:p>
        </p:txBody>
      </p:sp>
      <p:sp>
        <p:nvSpPr>
          <p:cNvPr id="77826" name="AutoShape 2" descr="Multi-dimensional Array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ChangeArrowheads="1"/>
          </p:cNvSpPr>
          <p:nvPr/>
        </p:nvSpPr>
        <p:spPr bwMode="auto">
          <a:xfrm>
            <a:off x="438150" y="361950"/>
            <a:ext cx="8077200" cy="532453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sz="2000" b="1" dirty="0">
                <a:solidFill>
                  <a:schemeClr val="accent2">
                    <a:lumMod val="75000"/>
                  </a:schemeClr>
                </a:solidFill>
              </a:rPr>
              <a:t>For example:</a:t>
            </a:r>
            <a:endParaRPr lang="en-US" sz="2000" dirty="0">
              <a:solidFill>
                <a:schemeClr val="accent2">
                  <a:lumMod val="75000"/>
                </a:schemeClr>
              </a:solidFill>
            </a:endParaRPr>
          </a:p>
          <a:p>
            <a:r>
              <a:rPr lang="en-US" sz="2000" dirty="0"/>
              <a:t>In this following example, we will create an array in R of two 3×3 matrices each with 3 rows and 3 columns.</a:t>
            </a:r>
          </a:p>
          <a:p>
            <a:endParaRPr lang="en-US" sz="2000" b="1" dirty="0">
              <a:solidFill>
                <a:schemeClr val="accent6">
                  <a:lumMod val="75000"/>
                </a:schemeClr>
              </a:solidFill>
            </a:endParaRPr>
          </a:p>
          <a:p>
            <a:r>
              <a:rPr lang="en-US" sz="2000" b="1" dirty="0">
                <a:solidFill>
                  <a:schemeClr val="accent6">
                    <a:lumMod val="75000"/>
                  </a:schemeClr>
                </a:solidFill>
              </a:rPr>
              <a:t># Create two vectors of different lengths.</a:t>
            </a:r>
          </a:p>
          <a:p>
            <a:endParaRPr lang="en-US" sz="2000" b="1" dirty="0">
              <a:solidFill>
                <a:schemeClr val="accent6">
                  <a:lumMod val="75000"/>
                </a:schemeClr>
              </a:solidFill>
            </a:endParaRPr>
          </a:p>
          <a:p>
            <a:r>
              <a:rPr lang="en-US" sz="2000" dirty="0"/>
              <a:t>&gt; vec1 &lt;- c(1,2,4) #Author </a:t>
            </a:r>
            <a:r>
              <a:rPr lang="en-US" sz="2000" dirty="0" err="1"/>
              <a:t>DataFlair</a:t>
            </a:r>
            <a:endParaRPr lang="en-US" sz="2000" dirty="0"/>
          </a:p>
          <a:p>
            <a:r>
              <a:rPr lang="en-US" sz="2000" dirty="0"/>
              <a:t>&gt; vec2 &lt;- c(15,17,27,3,10,11)</a:t>
            </a:r>
          </a:p>
          <a:p>
            <a:r>
              <a:rPr lang="en-US" sz="2000" dirty="0"/>
              <a:t>&gt; output &lt;- array(c(vec1,vec2),dim = c(3,3,2))</a:t>
            </a:r>
          </a:p>
          <a:p>
            <a:endParaRPr lang="en-US" sz="2000" dirty="0"/>
          </a:p>
          <a:p>
            <a:endParaRPr lang="en-US" sz="2000" b="1" dirty="0">
              <a:solidFill>
                <a:srgbClr val="C00000"/>
              </a:solidFill>
            </a:endParaRPr>
          </a:p>
          <a:p>
            <a:endParaRPr lang="en-US" sz="2000" dirty="0">
              <a:solidFill>
                <a:srgbClr val="C00000"/>
              </a:solidFill>
            </a:endParaRPr>
          </a:p>
          <a:p>
            <a:r>
              <a:rPr lang="en-US" sz="2000" u="sng" dirty="0">
                <a:hlinkClick r:id="rId2"/>
              </a:rPr>
              <a:t/>
            </a:r>
            <a:br>
              <a:rPr lang="en-US" sz="2000" u="sng" dirty="0">
                <a:hlinkClick r:id="rId2"/>
              </a:rPr>
            </a:br>
            <a:endParaRPr lang="en-US" sz="2000" dirty="0"/>
          </a:p>
          <a:p>
            <a:endParaRPr lang="en-US" sz="2000" b="1" dirty="0">
              <a:solidFill>
                <a:schemeClr val="accent6">
                  <a:lumMod val="75000"/>
                </a:schemeClr>
              </a:solidFill>
            </a:endParaRPr>
          </a:p>
          <a:p>
            <a:endParaRPr lang="en-US" sz="2000" dirty="0"/>
          </a:p>
          <a:p>
            <a:pPr eaLnBrk="1" hangingPunct="1"/>
            <a:endParaRPr lang="en-US" altLang="en-US" sz="2000" b="1" dirty="0">
              <a:solidFill>
                <a:srgbClr val="7030A0"/>
              </a:solidFill>
              <a:latin typeface="Arno Pro Display"/>
            </a:endParaRPr>
          </a:p>
        </p:txBody>
      </p:sp>
      <p:sp>
        <p:nvSpPr>
          <p:cNvPr id="2" name="Slide Number Placeholder 1"/>
          <p:cNvSpPr>
            <a:spLocks noGrp="1"/>
          </p:cNvSpPr>
          <p:nvPr>
            <p:ph type="sldNum" sz="quarter" idx="12"/>
          </p:nvPr>
        </p:nvSpPr>
        <p:spPr/>
        <p:txBody>
          <a:bodyPr/>
          <a:lstStyle/>
          <a:p>
            <a:pPr>
              <a:defRPr/>
            </a:pPr>
            <a:fld id="{F23E7F8F-4C8A-463C-936F-44BEDD9290BD}" type="slidenum">
              <a:rPr lang="en-US"/>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ChangeArrowheads="1"/>
          </p:cNvSpPr>
          <p:nvPr/>
        </p:nvSpPr>
        <p:spPr bwMode="auto">
          <a:xfrm>
            <a:off x="304800" y="590550"/>
            <a:ext cx="7848600"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sz="1600" b="1" dirty="0">
                <a:solidFill>
                  <a:srgbClr val="92D050"/>
                </a:solidFill>
              </a:rPr>
              <a:t>            Output</a:t>
            </a:r>
          </a:p>
          <a:p>
            <a:pPr eaLnBrk="1" hangingPunct="1"/>
            <a:endParaRPr lang="en-US" sz="1600" b="1" dirty="0">
              <a:solidFill>
                <a:srgbClr val="92D050"/>
              </a:solidFill>
            </a:endParaRPr>
          </a:p>
          <a:p>
            <a:pPr eaLnBrk="1" hangingPunct="1"/>
            <a:endParaRPr lang="en-US" altLang="en-US" sz="1600" b="1" dirty="0">
              <a:solidFill>
                <a:srgbClr val="002060"/>
              </a:solidFill>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4D7D6CFB-700A-4102-8DF5-B13A01588AA0}" type="slidenum">
              <a:rPr lang="en-US"/>
              <a:pPr>
                <a:defRPr/>
              </a:pPr>
              <a:t>13</a:t>
            </a:fld>
            <a:endParaRPr lang="en-US" dirty="0"/>
          </a:p>
        </p:txBody>
      </p:sp>
      <p:pic>
        <p:nvPicPr>
          <p:cNvPr id="5" name="Picture 4"/>
          <p:cNvPicPr/>
          <p:nvPr/>
        </p:nvPicPr>
        <p:blipFill>
          <a:blip r:embed="rId2"/>
          <a:srcRect t="17192" r="33371" b="7474"/>
          <a:stretch>
            <a:fillRect/>
          </a:stretch>
        </p:blipFill>
        <p:spPr bwMode="auto">
          <a:xfrm>
            <a:off x="1371600" y="997428"/>
            <a:ext cx="6477000" cy="41106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09550"/>
            <a:ext cx="8515350" cy="6186309"/>
          </a:xfrm>
          <a:prstGeom prst="rect">
            <a:avLst/>
          </a:prstGeom>
        </p:spPr>
        <p:txBody>
          <a:bodyPr>
            <a:spAutoFit/>
          </a:bodyPr>
          <a:lstStyle/>
          <a:p>
            <a:r>
              <a:rPr lang="en-US" sz="2000" dirty="0">
                <a:solidFill>
                  <a:srgbClr val="00B0F0"/>
                </a:solidFill>
              </a:rPr>
              <a:t>Data Frames</a:t>
            </a:r>
          </a:p>
          <a:p>
            <a:pPr>
              <a:lnSpc>
                <a:spcPct val="150000"/>
              </a:lnSpc>
            </a:pPr>
            <a:r>
              <a:rPr lang="en-US" sz="2000" dirty="0"/>
              <a:t>A </a:t>
            </a:r>
            <a:r>
              <a:rPr lang="en-US" sz="2000" b="1" dirty="0"/>
              <a:t>data frame</a:t>
            </a:r>
            <a:r>
              <a:rPr lang="en-US" sz="2000" dirty="0"/>
              <a:t> is a two-dimensional array-like structure, or we can say it is a table in which each column contains the value of one variable, and row contains the set of value from each column.</a:t>
            </a:r>
          </a:p>
          <a:p>
            <a:pPr>
              <a:lnSpc>
                <a:spcPct val="150000"/>
              </a:lnSpc>
            </a:pPr>
            <a:r>
              <a:rPr lang="en-US" sz="2000" dirty="0"/>
              <a:t>There are the following characteristics of a data frame:</a:t>
            </a:r>
          </a:p>
          <a:p>
            <a:pPr>
              <a:lnSpc>
                <a:spcPct val="150000"/>
              </a:lnSpc>
              <a:buFont typeface="Arial" panose="020B0604020202020204" pitchFamily="34" charset="0"/>
              <a:buChar char="•"/>
            </a:pPr>
            <a:r>
              <a:rPr lang="en-US" sz="2000" dirty="0"/>
              <a:t>The column name will be non-empty.</a:t>
            </a:r>
          </a:p>
          <a:p>
            <a:pPr>
              <a:lnSpc>
                <a:spcPct val="150000"/>
              </a:lnSpc>
              <a:buFont typeface="Arial" panose="020B0604020202020204" pitchFamily="34" charset="0"/>
              <a:buChar char="•"/>
            </a:pPr>
            <a:r>
              <a:rPr lang="en-US" sz="2000" dirty="0"/>
              <a:t>The row names will be unique.</a:t>
            </a:r>
          </a:p>
          <a:p>
            <a:pPr>
              <a:lnSpc>
                <a:spcPct val="150000"/>
              </a:lnSpc>
              <a:buFont typeface="Arial" panose="020B0604020202020204" pitchFamily="34" charset="0"/>
              <a:buChar char="•"/>
            </a:pPr>
            <a:r>
              <a:rPr lang="en-US" sz="2000" dirty="0"/>
              <a:t>A data frame stored numeric, factor or character type data.</a:t>
            </a:r>
          </a:p>
          <a:p>
            <a:pPr>
              <a:lnSpc>
                <a:spcPct val="150000"/>
              </a:lnSpc>
              <a:buFont typeface="Arial" panose="020B0604020202020204" pitchFamily="34" charset="0"/>
              <a:buChar char="•"/>
            </a:pPr>
            <a:r>
              <a:rPr lang="en-US" sz="2000" dirty="0"/>
              <a:t>Each column will contain same number of data items.</a:t>
            </a:r>
          </a:p>
          <a:p>
            <a:endParaRPr lang="en-US" sz="2000" dirty="0"/>
          </a:p>
          <a:p>
            <a:r>
              <a:rPr lang="en-US" sz="2000" dirty="0"/>
              <a:t>To create a data frame we use the </a:t>
            </a:r>
            <a:r>
              <a:rPr lang="en-US" sz="2000" dirty="0" err="1"/>
              <a:t>data.frame</a:t>
            </a:r>
            <a:r>
              <a:rPr lang="en-US" sz="2000" dirty="0"/>
              <a:t>() function.</a:t>
            </a:r>
          </a:p>
          <a:p>
            <a:r>
              <a:rPr lang="en-US" sz="2000" dirty="0"/>
              <a:t/>
            </a:r>
            <a:br>
              <a:rPr lang="en-US" sz="2000" dirty="0"/>
            </a:br>
            <a:endParaRPr lang="en-US" sz="2000" dirty="0"/>
          </a:p>
          <a:p>
            <a:endParaRPr lang="en-US" sz="2000" dirty="0"/>
          </a:p>
          <a:p>
            <a:pPr algn="just" eaLnBrk="1" fontAlgn="auto" hangingPunct="1">
              <a:spcBef>
                <a:spcPts val="0"/>
              </a:spcBef>
              <a:spcAft>
                <a:spcPts val="0"/>
              </a:spcAft>
              <a:defRPr/>
            </a:pPr>
            <a:endParaRPr lang="en-US" sz="3600" b="1" dirty="0">
              <a:solidFill>
                <a:schemeClr val="tx2">
                  <a:lumMod val="50000"/>
                </a:schemeClr>
              </a:solidFill>
              <a:effectLst>
                <a:outerShdw blurRad="38100" dist="38100" dir="2700000" algn="tl">
                  <a:srgbClr val="000000">
                    <a:alpha val="43137"/>
                  </a:srgbClr>
                </a:outerShdw>
              </a:effectLst>
              <a:latin typeface="+mn-lt"/>
            </a:endParaRPr>
          </a:p>
        </p:txBody>
      </p:sp>
      <p:sp>
        <p:nvSpPr>
          <p:cNvPr id="3" name="Slide Number Placeholder 2"/>
          <p:cNvSpPr>
            <a:spLocks noGrp="1"/>
          </p:cNvSpPr>
          <p:nvPr>
            <p:ph type="sldNum" sz="quarter" idx="12"/>
          </p:nvPr>
        </p:nvSpPr>
        <p:spPr/>
        <p:txBody>
          <a:bodyPr/>
          <a:lstStyle/>
          <a:p>
            <a:pPr>
              <a:defRPr/>
            </a:pPr>
            <a:fld id="{E25058B1-BB5D-4A25-BC8F-E1B8EF820BFB}" type="slidenum">
              <a:rPr lang="en-US"/>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447E34A3-CCFF-4EF6-B31B-16F634758D71}" type="slidenum">
              <a:rPr lang="en-US"/>
              <a:pPr>
                <a:defRPr/>
              </a:pPr>
              <a:t>15</a:t>
            </a:fld>
            <a:endParaRPr lang="en-US"/>
          </a:p>
        </p:txBody>
      </p:sp>
      <p:sp>
        <p:nvSpPr>
          <p:cNvPr id="4" name="Rectangle 3"/>
          <p:cNvSpPr/>
          <p:nvPr/>
        </p:nvSpPr>
        <p:spPr>
          <a:xfrm>
            <a:off x="228600" y="361950"/>
            <a:ext cx="8001000" cy="5355312"/>
          </a:xfrm>
          <a:prstGeom prst="rect">
            <a:avLst/>
          </a:prstGeom>
        </p:spPr>
        <p:txBody>
          <a:bodyPr wrap="square">
            <a:spAutoFit/>
          </a:bodyPr>
          <a:lstStyle/>
          <a:p>
            <a:r>
              <a:rPr lang="en-US" dirty="0">
                <a:solidFill>
                  <a:schemeClr val="accent2">
                    <a:lumMod val="75000"/>
                  </a:schemeClr>
                </a:solidFill>
              </a:rPr>
              <a:t>R program to illustrate </a:t>
            </a:r>
            <a:r>
              <a:rPr lang="en-US" dirty="0" err="1">
                <a:solidFill>
                  <a:schemeClr val="accent2">
                    <a:lumMod val="75000"/>
                  </a:schemeClr>
                </a:solidFill>
              </a:rPr>
              <a:t>dataframe</a:t>
            </a:r>
            <a:endParaRPr lang="en-US" dirty="0">
              <a:solidFill>
                <a:schemeClr val="accent2">
                  <a:lumMod val="75000"/>
                </a:schemeClr>
              </a:solidFill>
            </a:endParaRPr>
          </a:p>
          <a:p>
            <a:r>
              <a:rPr lang="en-US" dirty="0"/>
              <a:t># A vector which is a character vector</a:t>
            </a:r>
          </a:p>
          <a:p>
            <a:r>
              <a:rPr lang="en-US" dirty="0"/>
              <a:t>Name = c("</a:t>
            </a:r>
            <a:r>
              <a:rPr lang="en-US" dirty="0" err="1"/>
              <a:t>Amiya</a:t>
            </a:r>
            <a:r>
              <a:rPr lang="en-US" dirty="0"/>
              <a:t>", "Raj", "</a:t>
            </a:r>
            <a:r>
              <a:rPr lang="en-US" dirty="0" err="1"/>
              <a:t>Asish</a:t>
            </a:r>
            <a:r>
              <a:rPr lang="en-US" dirty="0"/>
              <a:t>")</a:t>
            </a:r>
          </a:p>
          <a:p>
            <a:r>
              <a:rPr lang="en-US" dirty="0"/>
              <a:t> </a:t>
            </a:r>
          </a:p>
          <a:p>
            <a:r>
              <a:rPr lang="en-US" dirty="0"/>
              <a:t># A vector which is a character vector</a:t>
            </a:r>
          </a:p>
          <a:p>
            <a:r>
              <a:rPr lang="en-US" dirty="0"/>
              <a:t>Language = c("R", "Python", "Java")</a:t>
            </a:r>
          </a:p>
          <a:p>
            <a:r>
              <a:rPr lang="en-US" dirty="0"/>
              <a:t> </a:t>
            </a:r>
          </a:p>
          <a:p>
            <a:r>
              <a:rPr lang="en-US" dirty="0"/>
              <a:t># A vector which is a numeric vector</a:t>
            </a:r>
          </a:p>
          <a:p>
            <a:r>
              <a:rPr lang="en-US" dirty="0"/>
              <a:t>Age = c(22, 25, 45)</a:t>
            </a:r>
          </a:p>
          <a:p>
            <a:r>
              <a:rPr lang="en-US" dirty="0"/>
              <a:t> </a:t>
            </a:r>
          </a:p>
          <a:p>
            <a:r>
              <a:rPr lang="en-US" dirty="0"/>
              <a:t># To create </a:t>
            </a:r>
            <a:r>
              <a:rPr lang="en-US" dirty="0" err="1"/>
              <a:t>dataframe</a:t>
            </a:r>
            <a:r>
              <a:rPr lang="en-US" dirty="0"/>
              <a:t> use </a:t>
            </a:r>
            <a:r>
              <a:rPr lang="en-US" dirty="0" err="1"/>
              <a:t>data.frame</a:t>
            </a:r>
            <a:r>
              <a:rPr lang="en-US" dirty="0"/>
              <a:t> command</a:t>
            </a:r>
          </a:p>
          <a:p>
            <a:r>
              <a:rPr lang="en-US" dirty="0"/>
              <a:t># and then pass each of the vectors</a:t>
            </a:r>
          </a:p>
          <a:p>
            <a:r>
              <a:rPr lang="en-US" dirty="0"/>
              <a:t># we have created as arguments</a:t>
            </a:r>
          </a:p>
          <a:p>
            <a:r>
              <a:rPr lang="en-US" dirty="0"/>
              <a:t># to the function </a:t>
            </a:r>
            <a:r>
              <a:rPr lang="en-US" dirty="0" err="1"/>
              <a:t>data.frame</a:t>
            </a:r>
            <a:r>
              <a:rPr lang="en-US" dirty="0"/>
              <a:t>()</a:t>
            </a:r>
          </a:p>
          <a:p>
            <a:r>
              <a:rPr lang="en-US" dirty="0" err="1"/>
              <a:t>df</a:t>
            </a:r>
            <a:r>
              <a:rPr lang="en-US" dirty="0"/>
              <a:t> = </a:t>
            </a:r>
            <a:r>
              <a:rPr lang="en-US" dirty="0" err="1"/>
              <a:t>data.frame</a:t>
            </a:r>
            <a:r>
              <a:rPr lang="en-US" dirty="0"/>
              <a:t>(Name, Language, Age)</a:t>
            </a:r>
          </a:p>
          <a:p>
            <a:r>
              <a:rPr lang="en-US" dirty="0"/>
              <a:t> </a:t>
            </a:r>
          </a:p>
          <a:p>
            <a:r>
              <a:rPr lang="en-US" dirty="0"/>
              <a:t>print(</a:t>
            </a:r>
            <a:r>
              <a:rPr lang="en-US" dirty="0" err="1"/>
              <a:t>df</a:t>
            </a:r>
            <a:r>
              <a:rPr lang="en-US" dirty="0"/>
              <a:t>)</a:t>
            </a:r>
          </a:p>
          <a:p>
            <a:endParaRPr lang="en-US" dirty="0">
              <a:solidFill>
                <a:schemeClr val="accent2">
                  <a:lumMod val="75000"/>
                </a:schemeClr>
              </a:solidFill>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19150"/>
            <a:ext cx="8332788" cy="1938992"/>
          </a:xfrm>
          <a:prstGeom prst="rect">
            <a:avLst/>
          </a:prstGeom>
        </p:spPr>
        <p:txBody>
          <a:bodyPr>
            <a:spAutoFit/>
          </a:bodyPr>
          <a:lstStyle/>
          <a:p>
            <a:r>
              <a:rPr lang="en-US" sz="2000" b="1" dirty="0"/>
              <a:t>Output:</a:t>
            </a:r>
            <a:r>
              <a:rPr lang="en-US" sz="2000" dirty="0"/>
              <a:t> </a:t>
            </a:r>
          </a:p>
          <a:p>
            <a:r>
              <a:rPr lang="en-US" sz="2000" dirty="0"/>
              <a:t>    Name   Language   Age </a:t>
            </a:r>
          </a:p>
          <a:p>
            <a:r>
              <a:rPr lang="en-US" sz="2000" dirty="0"/>
              <a:t>1  </a:t>
            </a:r>
            <a:r>
              <a:rPr lang="en-US" sz="2000" dirty="0" err="1"/>
              <a:t>Amiya</a:t>
            </a:r>
            <a:r>
              <a:rPr lang="en-US" sz="2000" dirty="0"/>
              <a:t>     R               22 </a:t>
            </a:r>
          </a:p>
          <a:p>
            <a:r>
              <a:rPr lang="en-US" sz="2000" dirty="0"/>
              <a:t>2  Raj          Python     25 </a:t>
            </a:r>
          </a:p>
          <a:p>
            <a:r>
              <a:rPr lang="en-US" sz="2000" dirty="0"/>
              <a:t>3  </a:t>
            </a:r>
            <a:r>
              <a:rPr lang="en-US" sz="2000" dirty="0" err="1"/>
              <a:t>Asish</a:t>
            </a:r>
            <a:r>
              <a:rPr lang="en-US" sz="2000"/>
              <a:t>       Java         </a:t>
            </a:r>
            <a:r>
              <a:rPr lang="en-US" sz="2000" dirty="0"/>
              <a:t>45</a:t>
            </a:r>
            <a:br>
              <a:rPr lang="en-US" sz="2000" dirty="0"/>
            </a:br>
            <a:endParaRPr lang="en-US" sz="2000" b="1" dirty="0">
              <a:solidFill>
                <a:srgbClr val="0070C0"/>
              </a:solidFill>
              <a:effectLst>
                <a:outerShdw blurRad="38100" dist="38100" dir="2700000" algn="tl">
                  <a:srgbClr val="000000">
                    <a:alpha val="43137"/>
                  </a:srgbClr>
                </a:outerShdw>
              </a:effectLst>
              <a:latin typeface="+mn-lt"/>
            </a:endParaRPr>
          </a:p>
        </p:txBody>
      </p:sp>
      <p:sp>
        <p:nvSpPr>
          <p:cNvPr id="3" name="Slide Number Placeholder 2"/>
          <p:cNvSpPr>
            <a:spLocks noGrp="1"/>
          </p:cNvSpPr>
          <p:nvPr>
            <p:ph type="sldNum" sz="quarter" idx="12"/>
          </p:nvPr>
        </p:nvSpPr>
        <p:spPr/>
        <p:txBody>
          <a:bodyPr/>
          <a:lstStyle/>
          <a:p>
            <a:pPr>
              <a:defRPr/>
            </a:pPr>
            <a:fld id="{3C696BF8-F315-46CF-BB3C-0980B52F9B52}" type="slidenum">
              <a:rPr lang="en-US"/>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42950"/>
            <a:ext cx="8077200" cy="3170099"/>
          </a:xfrm>
          <a:prstGeom prst="rect">
            <a:avLst/>
          </a:prstGeom>
        </p:spPr>
        <p:txBody>
          <a:bodyPr wrap="square">
            <a:spAutoFit/>
          </a:bodyPr>
          <a:lstStyle/>
          <a:p>
            <a:r>
              <a:rPr lang="en-US" sz="2000" dirty="0">
                <a:solidFill>
                  <a:srgbClr val="00B0F0"/>
                </a:solidFill>
              </a:rPr>
              <a:t>Factors</a:t>
            </a:r>
          </a:p>
          <a:p>
            <a:r>
              <a:rPr lang="en-US" sz="2000" b="1" dirty="0"/>
              <a:t>	Factors</a:t>
            </a:r>
            <a:r>
              <a:rPr lang="en-US" sz="2000" dirty="0"/>
              <a:t> are also data objects that are used to categorize the data and store it as levels. Factors can store both strings and integers. Columns have a limited number of unique values so that factors are very useful in columns. It is very useful in data analysis for statistical modeling.</a:t>
            </a:r>
          </a:p>
          <a:p>
            <a:endParaRPr lang="en-US" sz="2000" dirty="0"/>
          </a:p>
          <a:p>
            <a:r>
              <a:rPr lang="en-US" sz="2000" dirty="0"/>
              <a:t>Factors are created with the help of </a:t>
            </a:r>
            <a:r>
              <a:rPr lang="en-US" sz="2000" b="1" dirty="0"/>
              <a:t>factor()</a:t>
            </a:r>
            <a:r>
              <a:rPr lang="en-US" sz="2000" dirty="0"/>
              <a:t> function by taking a vector as an input parameter.</a:t>
            </a:r>
          </a:p>
          <a:p>
            <a:endParaRPr lang="en-US" sz="2000" dirty="0"/>
          </a:p>
          <a:p>
            <a:pPr eaLnBrk="1" fontAlgn="auto" hangingPunct="1">
              <a:spcBef>
                <a:spcPts val="0"/>
              </a:spcBef>
              <a:spcAft>
                <a:spcPts val="0"/>
              </a:spcAft>
              <a:defRPr/>
            </a:pPr>
            <a:endParaRPr lang="en-US" sz="2000" b="1" dirty="0">
              <a:solidFill>
                <a:srgbClr val="0070C0"/>
              </a:solidFill>
              <a:effectLst>
                <a:outerShdw blurRad="38100" dist="38100" dir="2700000" algn="tl">
                  <a:srgbClr val="000000">
                    <a:alpha val="43137"/>
                  </a:srgbClr>
                </a:outerShdw>
              </a:effectLst>
              <a:latin typeface="+mn-lt"/>
            </a:endParaRPr>
          </a:p>
        </p:txBody>
      </p:sp>
      <p:sp>
        <p:nvSpPr>
          <p:cNvPr id="3" name="Slide Number Placeholder 2"/>
          <p:cNvSpPr>
            <a:spLocks noGrp="1"/>
          </p:cNvSpPr>
          <p:nvPr>
            <p:ph type="sldNum" sz="quarter" idx="12"/>
          </p:nvPr>
        </p:nvSpPr>
        <p:spPr/>
        <p:txBody>
          <a:bodyPr/>
          <a:lstStyle/>
          <a:p>
            <a:pPr>
              <a:defRPr/>
            </a:pPr>
            <a:fld id="{69A8257B-B4A4-4F65-9F5B-3F9A78FCEF49}" type="slidenum">
              <a:rPr lang="en-US"/>
              <a:pPr>
                <a:defRPr/>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p:cNvSpPr>
            <a:spLocks noChangeArrowheads="1"/>
          </p:cNvSpPr>
          <p:nvPr/>
        </p:nvSpPr>
        <p:spPr bwMode="auto">
          <a:xfrm>
            <a:off x="211138" y="1"/>
            <a:ext cx="8932862" cy="547842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endParaRPr lang="en-US" altLang="en-US" sz="2000" b="1" dirty="0">
              <a:solidFill>
                <a:schemeClr val="accent6">
                  <a:lumMod val="75000"/>
                </a:schemeClr>
              </a:solidFill>
              <a:cs typeface="Calibri" panose="020F0502020204030204" pitchFamily="34" charset="0"/>
            </a:endParaRPr>
          </a:p>
          <a:p>
            <a:pPr algn="just" eaLnBrk="1" hangingPunct="1"/>
            <a:r>
              <a:rPr lang="en-US" altLang="en-US" sz="2000" b="1" dirty="0">
                <a:solidFill>
                  <a:schemeClr val="accent6">
                    <a:lumMod val="75000"/>
                  </a:schemeClr>
                </a:solidFill>
                <a:cs typeface="Calibri" panose="020F0502020204030204" pitchFamily="34" charset="0"/>
              </a:rPr>
              <a:t>Example</a:t>
            </a:r>
          </a:p>
          <a:p>
            <a:pPr algn="just" eaLnBrk="1" hangingPunct="1"/>
            <a:endParaRPr lang="en-US" altLang="en-US" sz="2000" b="1" dirty="0">
              <a:solidFill>
                <a:schemeClr val="accent6">
                  <a:lumMod val="75000"/>
                </a:schemeClr>
              </a:solidFill>
              <a:cs typeface="Calibri" panose="020F0502020204030204" pitchFamily="34" charset="0"/>
            </a:endParaRPr>
          </a:p>
          <a:p>
            <a:pPr algn="just" eaLnBrk="1" hangingPunct="1">
              <a:lnSpc>
                <a:spcPct val="150000"/>
              </a:lnSpc>
            </a:pPr>
            <a:r>
              <a:rPr lang="en-US" sz="2000" dirty="0"/>
              <a:t># Create a vector as input.</a:t>
            </a:r>
          </a:p>
          <a:p>
            <a:pPr algn="just" eaLnBrk="1" hangingPunct="1">
              <a:lnSpc>
                <a:spcPct val="150000"/>
              </a:lnSpc>
            </a:pPr>
            <a:r>
              <a:rPr lang="en-US" sz="2000" dirty="0"/>
              <a:t>data&lt;- ("East","West","East","North","North","East","West","West","West","East","North")</a:t>
            </a:r>
          </a:p>
          <a:p>
            <a:pPr algn="just" eaLnBrk="1" hangingPunct="1">
              <a:lnSpc>
                <a:spcPct val="150000"/>
              </a:lnSpc>
            </a:pPr>
            <a:r>
              <a:rPr lang="en-US" sz="2000" dirty="0"/>
              <a:t>print(data)</a:t>
            </a:r>
          </a:p>
          <a:p>
            <a:pPr algn="just" eaLnBrk="1" hangingPunct="1">
              <a:lnSpc>
                <a:spcPct val="150000"/>
              </a:lnSpc>
            </a:pPr>
            <a:r>
              <a:rPr lang="en-US" sz="2000" dirty="0"/>
              <a:t> print(</a:t>
            </a:r>
            <a:r>
              <a:rPr lang="en-US" sz="2000" dirty="0" err="1"/>
              <a:t>is.factor</a:t>
            </a:r>
            <a:r>
              <a:rPr lang="en-US" sz="2000" dirty="0"/>
              <a:t>(data))</a:t>
            </a:r>
          </a:p>
          <a:p>
            <a:pPr algn="just" eaLnBrk="1" hangingPunct="1">
              <a:lnSpc>
                <a:spcPct val="150000"/>
              </a:lnSpc>
            </a:pPr>
            <a:r>
              <a:rPr lang="en-US" sz="2000" dirty="0"/>
              <a:t> # Apply the factor function.</a:t>
            </a:r>
          </a:p>
          <a:p>
            <a:pPr algn="just" eaLnBrk="1" hangingPunct="1">
              <a:lnSpc>
                <a:spcPct val="150000"/>
              </a:lnSpc>
            </a:pPr>
            <a:r>
              <a:rPr lang="en-US" sz="2000" dirty="0" err="1"/>
              <a:t>factor_data</a:t>
            </a:r>
            <a:r>
              <a:rPr lang="en-US" sz="2000" dirty="0"/>
              <a:t> &lt;- factor(data)</a:t>
            </a:r>
          </a:p>
          <a:p>
            <a:pPr algn="just" eaLnBrk="1" hangingPunct="1">
              <a:lnSpc>
                <a:spcPct val="150000"/>
              </a:lnSpc>
            </a:pPr>
            <a:r>
              <a:rPr lang="en-US" sz="2000" dirty="0"/>
              <a:t>print(</a:t>
            </a:r>
            <a:r>
              <a:rPr lang="en-US" sz="2000" dirty="0" err="1"/>
              <a:t>factor_data</a:t>
            </a:r>
            <a:r>
              <a:rPr lang="en-US" sz="2000" dirty="0"/>
              <a:t>) </a:t>
            </a:r>
          </a:p>
          <a:p>
            <a:pPr algn="just" eaLnBrk="1" hangingPunct="1">
              <a:lnSpc>
                <a:spcPct val="150000"/>
              </a:lnSpc>
            </a:pPr>
            <a:r>
              <a:rPr lang="en-US" sz="2000" dirty="0"/>
              <a:t>print(</a:t>
            </a:r>
            <a:r>
              <a:rPr lang="en-US" sz="2000" dirty="0" err="1"/>
              <a:t>is.factor</a:t>
            </a:r>
            <a:r>
              <a:rPr lang="en-US" sz="2000" dirty="0"/>
              <a:t>(</a:t>
            </a:r>
            <a:r>
              <a:rPr lang="en-US" sz="2000" dirty="0" err="1"/>
              <a:t>factor_data</a:t>
            </a:r>
            <a:r>
              <a:rPr lang="en-US" sz="2000" dirty="0"/>
              <a:t>))</a:t>
            </a:r>
            <a:endParaRPr lang="en-US" altLang="en-US" sz="2000" b="1" dirty="0">
              <a:solidFill>
                <a:schemeClr val="accent6">
                  <a:lumMod val="75000"/>
                </a:schemeClr>
              </a:solidFill>
              <a:cs typeface="Calibri" panose="020F0502020204030204" pitchFamily="34" charset="0"/>
            </a:endParaRPr>
          </a:p>
          <a:p>
            <a:pPr algn="just" eaLnBrk="1" hangingPunct="1"/>
            <a:endParaRPr lang="en-US" altLang="en-US" sz="2000" b="1" dirty="0">
              <a:solidFill>
                <a:schemeClr val="accent6">
                  <a:lumMod val="75000"/>
                </a:schemeClr>
              </a:solidFill>
              <a:cs typeface="Calibri" panose="020F0502020204030204" pitchFamily="34" charset="0"/>
            </a:endParaRPr>
          </a:p>
        </p:txBody>
      </p:sp>
      <p:sp>
        <p:nvSpPr>
          <p:cNvPr id="4" name="Slide Number Placeholder 3"/>
          <p:cNvSpPr>
            <a:spLocks noGrp="1"/>
          </p:cNvSpPr>
          <p:nvPr>
            <p:ph type="sldNum" sz="quarter" idx="12"/>
          </p:nvPr>
        </p:nvSpPr>
        <p:spPr/>
        <p:txBody>
          <a:bodyPr/>
          <a:lstStyle/>
          <a:p>
            <a:pPr>
              <a:defRPr/>
            </a:pPr>
            <a:fld id="{A5C7410B-BA09-49FE-8DAB-406C090DCC0B}" type="slidenum">
              <a:rPr lang="en-US"/>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5F8B2B24-1A19-450A-A6BE-81634EB93D78}" type="slidenum">
              <a:rPr lang="en-US"/>
              <a:pPr>
                <a:defRPr/>
              </a:pPr>
              <a:t>19</a:t>
            </a:fld>
            <a:endParaRPr lang="en-US"/>
          </a:p>
        </p:txBody>
      </p:sp>
      <p:sp>
        <p:nvSpPr>
          <p:cNvPr id="69635" name="Rectangle 3"/>
          <p:cNvSpPr>
            <a:spLocks noChangeArrowheads="1"/>
          </p:cNvSpPr>
          <p:nvPr/>
        </p:nvSpPr>
        <p:spPr bwMode="auto">
          <a:xfrm>
            <a:off x="1" y="0"/>
            <a:ext cx="9144000" cy="3339376"/>
          </a:xfrm>
          <a:prstGeom prst="rect">
            <a:avLst/>
          </a:prstGeom>
          <a:solidFill>
            <a:srgbClr val="EEEEEE"/>
          </a:solidFill>
          <a:ln w="9525">
            <a:noFill/>
            <a:miter lim="800000"/>
          </a:ln>
          <a:effectLst/>
        </p:spPr>
        <p:txBody>
          <a:bodyPr vert="horz" wrap="square" lIns="91440" tIns="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en-US" sz="1100" b="0" i="0" u="none" strike="noStrike" cap="none" normalizeH="0" baseline="0" dirty="0">
              <a:ln>
                <a:noFill/>
              </a:ln>
              <a:solidFill>
                <a:srgbClr val="000000"/>
              </a:solidFill>
              <a:effectLst/>
              <a:latin typeface="var(--bs-font-monospace)"/>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pPr>
            <a:endParaRPr lang="en-US" sz="1100" dirty="0">
              <a:solidFill>
                <a:srgbClr val="000000"/>
              </a:solidFill>
              <a:latin typeface="var(--bs-font-monospace)"/>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pPr>
            <a:endParaRPr kumimoji="0" lang="en-US" sz="1100" b="0" i="0" u="none" strike="noStrike" cap="none" normalizeH="0" baseline="0" dirty="0">
              <a:ln>
                <a:noFill/>
              </a:ln>
              <a:solidFill>
                <a:srgbClr val="000000"/>
              </a:solidFill>
              <a:effectLst/>
              <a:latin typeface="var(--bs-font-monospace)"/>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pPr>
            <a:r>
              <a:rPr lang="en-US" sz="2000" dirty="0">
                <a:solidFill>
                  <a:schemeClr val="accent6">
                    <a:lumMod val="75000"/>
                  </a:schemeClr>
                </a:solidFill>
                <a:latin typeface="+mn-lt"/>
                <a:cs typeface="Arial" panose="020B0604020202020204" pitchFamily="34" charset="0"/>
              </a:rPr>
              <a:t>Output</a:t>
            </a:r>
          </a:p>
          <a:p>
            <a:pPr marL="0" marR="0" lvl="0" indent="0" algn="l" defTabSz="914400" rtl="0" eaLnBrk="1" fontAlgn="base" latinLnBrk="0" hangingPunct="1">
              <a:lnSpc>
                <a:spcPct val="100000"/>
              </a:lnSpc>
              <a:spcBef>
                <a:spcPct val="0"/>
              </a:spcBef>
              <a:spcAft>
                <a:spcPct val="0"/>
              </a:spcAft>
              <a:buClrTx/>
              <a:buSzTx/>
              <a:buFontTx/>
              <a:buNone/>
            </a:pPr>
            <a:endParaRPr lang="en-US" sz="1100" dirty="0">
              <a:solidFill>
                <a:srgbClr val="000000"/>
              </a:solidFill>
              <a:latin typeface="var(--bs-font-monospace)"/>
              <a:cs typeface="Arial" panose="020B0604020202020204" pitchFamily="34" charset="0"/>
            </a:endParaRPr>
          </a:p>
          <a:p>
            <a:pPr marL="0" marR="0" lvl="0" indent="0" algn="l" defTabSz="914400" rtl="0" eaLnBrk="1" fontAlgn="base" latinLnBrk="0" hangingPunct="1">
              <a:lnSpc>
                <a:spcPct val="150000"/>
              </a:lnSpc>
              <a:spcBef>
                <a:spcPct val="0"/>
              </a:spcBef>
              <a:spcAft>
                <a:spcPct val="0"/>
              </a:spcAft>
              <a:buClrTx/>
              <a:buSzTx/>
              <a:buFontTx/>
              <a:buNone/>
            </a:pPr>
            <a:r>
              <a:rPr kumimoji="0" lang="en-US" sz="2000" b="0" i="0" u="none" strike="noStrike" cap="none" normalizeH="0" baseline="0" dirty="0">
                <a:ln>
                  <a:noFill/>
                </a:ln>
                <a:solidFill>
                  <a:srgbClr val="000000"/>
                </a:solidFill>
                <a:effectLst/>
                <a:latin typeface="+mn-lt"/>
                <a:cs typeface="Arial" panose="020B0604020202020204" pitchFamily="34" charset="0"/>
              </a:rPr>
              <a:t>[1] "East" "West" "East" "North" "North" "East" "West" "West" "West" "East" "North" [1] FALSE</a:t>
            </a:r>
            <a:r>
              <a:rPr kumimoji="0" lang="en-US" sz="2000" b="0" i="0" u="none" strike="noStrike" cap="none" normalizeH="0" baseline="0" dirty="0">
                <a:ln>
                  <a:noFill/>
                </a:ln>
                <a:solidFill>
                  <a:schemeClr val="tx1"/>
                </a:solidFill>
                <a:effectLst/>
                <a:latin typeface="+mn-lt"/>
                <a:cs typeface="Arial" panose="020B0604020202020204" pitchFamily="34" charset="0"/>
              </a:rPr>
              <a:t> </a:t>
            </a:r>
          </a:p>
          <a:p>
            <a:pPr marL="0" marR="0" lvl="0" indent="0" algn="l" defTabSz="914400" rtl="0" eaLnBrk="1" fontAlgn="base" latinLnBrk="0" hangingPunct="1">
              <a:lnSpc>
                <a:spcPct val="150000"/>
              </a:lnSpc>
              <a:spcBef>
                <a:spcPct val="0"/>
              </a:spcBef>
              <a:spcAft>
                <a:spcPct val="0"/>
              </a:spcAft>
              <a:buClrTx/>
              <a:buSzTx/>
              <a:buFontTx/>
              <a:buNone/>
            </a:pPr>
            <a:r>
              <a:rPr lang="en-US" sz="2000" dirty="0"/>
              <a:t> [1] East West East North </a:t>
            </a:r>
            <a:r>
              <a:rPr lang="en-US" sz="2000" dirty="0" err="1"/>
              <a:t>North</a:t>
            </a:r>
            <a:r>
              <a:rPr lang="en-US" sz="2000" dirty="0"/>
              <a:t> East West </a:t>
            </a:r>
            <a:r>
              <a:rPr lang="en-US" sz="2000" dirty="0" err="1"/>
              <a:t>West</a:t>
            </a:r>
            <a:r>
              <a:rPr lang="en-US" sz="2000" dirty="0"/>
              <a:t> </a:t>
            </a:r>
            <a:r>
              <a:rPr lang="en-US" sz="2000" dirty="0" err="1"/>
              <a:t>West</a:t>
            </a:r>
            <a:r>
              <a:rPr lang="en-US" sz="2000" dirty="0"/>
              <a:t> East North</a:t>
            </a:r>
          </a:p>
          <a:p>
            <a:pPr lvl="0" eaLnBrk="1" hangingPunct="1">
              <a:lnSpc>
                <a:spcPct val="150000"/>
              </a:lnSpc>
            </a:pPr>
            <a:r>
              <a:rPr lang="en-US" sz="2000" dirty="0"/>
              <a:t>Levels: East North West</a:t>
            </a:r>
          </a:p>
          <a:p>
            <a:pPr lvl="0" eaLnBrk="1" hangingPunct="1">
              <a:lnSpc>
                <a:spcPct val="150000"/>
              </a:lnSpc>
            </a:pPr>
            <a:r>
              <a:rPr lang="en-US" sz="2000" dirty="0"/>
              <a:t> [1] TRUE</a:t>
            </a:r>
            <a:endParaRPr kumimoji="0" lang="en-US" sz="2000" b="0" i="0" u="none" strike="noStrike" cap="none" normalizeH="0" baseline="0" dirty="0">
              <a:ln>
                <a:noFill/>
              </a:ln>
              <a:solidFill>
                <a:schemeClr val="tx1"/>
              </a:solidFill>
              <a:effectLst/>
              <a:latin typeface="+mn-lt"/>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ChangeArrowheads="1"/>
          </p:cNvSpPr>
          <p:nvPr/>
        </p:nvSpPr>
        <p:spPr bwMode="auto">
          <a:xfrm>
            <a:off x="228600" y="209550"/>
            <a:ext cx="8458200" cy="686341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sz="2000" dirty="0">
                <a:solidFill>
                  <a:srgbClr val="00B050"/>
                </a:solidFill>
              </a:rPr>
              <a:t>Introduction </a:t>
            </a:r>
          </a:p>
          <a:p>
            <a:pPr>
              <a:lnSpc>
                <a:spcPct val="150000"/>
              </a:lnSpc>
              <a:buFont typeface="Arial" panose="020B0604020202020204" pitchFamily="34" charset="0"/>
              <a:buChar char="•"/>
            </a:pPr>
            <a:r>
              <a:rPr lang="en-US" sz="2000" dirty="0"/>
              <a:t>R is a popular programming language used for statistical computing and graphical presentation.</a:t>
            </a:r>
          </a:p>
          <a:p>
            <a:pPr>
              <a:lnSpc>
                <a:spcPct val="150000"/>
              </a:lnSpc>
              <a:buFont typeface="Arial" panose="020B0604020202020204" pitchFamily="34" charset="0"/>
              <a:buChar char="•"/>
            </a:pPr>
            <a:r>
              <a:rPr lang="en-US" sz="2000" dirty="0"/>
              <a:t>Its most common use is to analyze and visualize data.</a:t>
            </a:r>
          </a:p>
          <a:p>
            <a:pPr>
              <a:lnSpc>
                <a:spcPct val="150000"/>
              </a:lnSpc>
              <a:buFont typeface="Arial" panose="020B0604020202020204" pitchFamily="34" charset="0"/>
              <a:buChar char="•"/>
            </a:pPr>
            <a:r>
              <a:rPr lang="en-US" sz="2000" dirty="0"/>
              <a:t>It is easy to draw graphs in R, like pie charts, histograms, box plot, scatter plot,</a:t>
            </a:r>
          </a:p>
          <a:p>
            <a:pPr>
              <a:lnSpc>
                <a:spcPct val="150000"/>
              </a:lnSpc>
            </a:pPr>
            <a:r>
              <a:rPr lang="en-US" sz="2000" dirty="0"/>
              <a:t>  etc++</a:t>
            </a:r>
          </a:p>
          <a:p>
            <a:pPr>
              <a:lnSpc>
                <a:spcPct val="150000"/>
              </a:lnSpc>
              <a:buFont typeface="Arial" panose="020B0604020202020204" pitchFamily="34" charset="0"/>
              <a:buChar char="•"/>
            </a:pPr>
            <a:r>
              <a:rPr lang="en-US" sz="2000" dirty="0"/>
              <a:t>It works on different platforms (Windows, Mac, Linux)</a:t>
            </a:r>
          </a:p>
          <a:p>
            <a:pPr>
              <a:lnSpc>
                <a:spcPct val="150000"/>
              </a:lnSpc>
              <a:buFont typeface="Arial" panose="020B0604020202020204" pitchFamily="34" charset="0"/>
              <a:buChar char="•"/>
            </a:pPr>
            <a:r>
              <a:rPr lang="en-US" sz="2000" dirty="0"/>
              <a:t>It is open-source and free</a:t>
            </a:r>
          </a:p>
          <a:p>
            <a:pPr>
              <a:lnSpc>
                <a:spcPct val="150000"/>
              </a:lnSpc>
              <a:buFont typeface="Arial" panose="020B0604020202020204" pitchFamily="34" charset="0"/>
              <a:buChar char="•"/>
            </a:pPr>
            <a:r>
              <a:rPr lang="en-US" sz="2000" dirty="0"/>
              <a:t>It has a large community support</a:t>
            </a:r>
          </a:p>
          <a:p>
            <a:pPr>
              <a:lnSpc>
                <a:spcPct val="150000"/>
              </a:lnSpc>
              <a:buFont typeface="Arial" panose="020B0604020202020204" pitchFamily="34" charset="0"/>
              <a:buChar char="•"/>
            </a:pPr>
            <a:r>
              <a:rPr lang="en-US" sz="2000" dirty="0"/>
              <a:t>It has many packages (libraries of functions) that can be used to solve different  </a:t>
            </a:r>
          </a:p>
          <a:p>
            <a:pPr>
              <a:lnSpc>
                <a:spcPct val="150000"/>
              </a:lnSpc>
            </a:pPr>
            <a:r>
              <a:rPr lang="en-US" sz="2000" dirty="0"/>
              <a:t>  problems.</a:t>
            </a:r>
          </a:p>
          <a:p>
            <a:pPr>
              <a:lnSpc>
                <a:spcPct val="150000"/>
              </a:lnSpc>
            </a:pPr>
            <a:endParaRPr lang="en-US" sz="2000" dirty="0"/>
          </a:p>
          <a:p>
            <a:pPr>
              <a:lnSpc>
                <a:spcPct val="150000"/>
              </a:lnSpc>
            </a:pPr>
            <a:endParaRPr lang="en-US" sz="2000" dirty="0"/>
          </a:p>
          <a:p>
            <a:pPr>
              <a:lnSpc>
                <a:spcPct val="150000"/>
              </a:lnSpc>
            </a:pPr>
            <a:r>
              <a:rPr lang="en-US" sz="2000" dirty="0"/>
              <a:t/>
            </a:r>
            <a:br>
              <a:rPr lang="en-US" sz="2000" dirty="0"/>
            </a:br>
            <a:endParaRPr lang="en-US" altLang="en-US" sz="2000" b="1" dirty="0">
              <a:solidFill>
                <a:srgbClr val="002060"/>
              </a:solidFill>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E7FC460D-F02D-4105-8826-286C1A0B50DC}" type="slidenum">
              <a:rPr lang="en-US"/>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19479"/>
            <a:ext cx="8763000" cy="5940088"/>
          </a:xfrm>
          <a:prstGeom prst="rect">
            <a:avLst/>
          </a:prstGeom>
        </p:spPr>
        <p:txBody>
          <a:bodyPr wrap="square">
            <a:spAutoFit/>
          </a:bodyPr>
          <a:lstStyle/>
          <a:p>
            <a:pPr algn="just" eaLnBrk="1" fontAlgn="auto" hangingPunct="1">
              <a:spcBef>
                <a:spcPts val="0"/>
              </a:spcBef>
              <a:spcAft>
                <a:spcPts val="0"/>
              </a:spcAft>
              <a:defRPr/>
            </a:pPr>
            <a:endParaRPr lang="en-US" sz="2000" b="1" dirty="0">
              <a:solidFill>
                <a:srgbClr val="00B0F0"/>
              </a:solidFill>
            </a:endParaRPr>
          </a:p>
          <a:p>
            <a:pPr algn="ctr" eaLnBrk="1" fontAlgn="auto" hangingPunct="1">
              <a:spcBef>
                <a:spcPts val="0"/>
              </a:spcBef>
              <a:spcAft>
                <a:spcPts val="0"/>
              </a:spcAft>
              <a:defRPr/>
            </a:pPr>
            <a:r>
              <a:rPr lang="en-US" sz="2400" b="1" dirty="0">
                <a:solidFill>
                  <a:srgbClr val="C00000"/>
                </a:solidFill>
              </a:rPr>
              <a:t>Strings in R</a:t>
            </a:r>
          </a:p>
          <a:p>
            <a:r>
              <a:rPr lang="en-US" sz="2000" dirty="0"/>
              <a:t>A string is a sequence of characters. For example, </a:t>
            </a:r>
            <a:r>
              <a:rPr lang="en-US" sz="2000" b="1" dirty="0"/>
              <a:t>"Programming"</a:t>
            </a:r>
            <a:r>
              <a:rPr lang="en-US" sz="2000" dirty="0"/>
              <a:t> is a string that includes characters: </a:t>
            </a:r>
            <a:r>
              <a:rPr lang="en-US" sz="2000" b="1" dirty="0"/>
              <a:t>P, r, o, g, r, a, m, m, </a:t>
            </a:r>
            <a:r>
              <a:rPr lang="en-US" sz="2000" b="1" dirty="0" err="1"/>
              <a:t>i</a:t>
            </a:r>
            <a:r>
              <a:rPr lang="en-US" sz="2000" b="1" dirty="0"/>
              <a:t>, n, g</a:t>
            </a:r>
            <a:r>
              <a:rPr lang="en-US" sz="2000" dirty="0"/>
              <a:t>.</a:t>
            </a:r>
          </a:p>
          <a:p>
            <a:r>
              <a:rPr lang="en-US" sz="2000" dirty="0"/>
              <a:t>In R, we represent strings using quotation marks (double quotes, " " or single quotes, ' '). </a:t>
            </a:r>
          </a:p>
          <a:p>
            <a:r>
              <a:rPr lang="en-US" sz="2000" b="1" dirty="0"/>
              <a:t> </a:t>
            </a:r>
            <a:r>
              <a:rPr lang="en-US" sz="2000" b="1" dirty="0">
                <a:solidFill>
                  <a:schemeClr val="accent2">
                    <a:lumMod val="50000"/>
                  </a:schemeClr>
                </a:solidFill>
              </a:rPr>
              <a:t>For example</a:t>
            </a:r>
          </a:p>
          <a:p>
            <a:r>
              <a:rPr lang="en-US" sz="2000" dirty="0"/>
              <a:t># string value using single quotes</a:t>
            </a:r>
          </a:p>
          <a:p>
            <a:r>
              <a:rPr lang="en-US" sz="2000" dirty="0"/>
              <a:t> 'Hello‘</a:t>
            </a:r>
          </a:p>
          <a:p>
            <a:r>
              <a:rPr lang="en-US" sz="2000" dirty="0"/>
              <a:t> # string value using double quotes</a:t>
            </a:r>
          </a:p>
          <a:p>
            <a:r>
              <a:rPr lang="en-US" sz="2000" dirty="0"/>
              <a:t> "Hello" </a:t>
            </a:r>
          </a:p>
          <a:p>
            <a:r>
              <a:rPr lang="en-US" sz="2000" b="1" dirty="0">
                <a:solidFill>
                  <a:schemeClr val="accent2">
                    <a:lumMod val="50000"/>
                  </a:schemeClr>
                </a:solidFill>
              </a:rPr>
              <a:t>Example</a:t>
            </a:r>
            <a:r>
              <a:rPr lang="en-US" sz="2000" b="1" dirty="0"/>
              <a:t>: Strings in R</a:t>
            </a:r>
          </a:p>
          <a:p>
            <a:r>
              <a:rPr lang="en-US" sz="2000" dirty="0"/>
              <a:t>message1 &lt;- '</a:t>
            </a:r>
            <a:r>
              <a:rPr lang="en-US" sz="2000" dirty="0" err="1"/>
              <a:t>Hola</a:t>
            </a:r>
            <a:r>
              <a:rPr lang="en-US" sz="2000" dirty="0"/>
              <a:t> Amigos' print(message1) </a:t>
            </a:r>
          </a:p>
          <a:p>
            <a:r>
              <a:rPr lang="en-US" sz="2000" dirty="0"/>
              <a:t>message2 &lt;- "Welcome to </a:t>
            </a:r>
            <a:r>
              <a:rPr lang="en-US" sz="2000" dirty="0" err="1"/>
              <a:t>Programiz</a:t>
            </a:r>
            <a:r>
              <a:rPr lang="en-US" sz="2000" dirty="0"/>
              <a:t>" print(message2)</a:t>
            </a:r>
          </a:p>
          <a:p>
            <a:r>
              <a:rPr lang="en-US" sz="2000" b="1" dirty="0"/>
              <a:t>Output</a:t>
            </a:r>
            <a:endParaRPr lang="en-US" sz="2000" dirty="0"/>
          </a:p>
          <a:p>
            <a:r>
              <a:rPr lang="en-US" sz="2000" dirty="0"/>
              <a:t>[1] "</a:t>
            </a:r>
            <a:r>
              <a:rPr lang="en-US" sz="2000" dirty="0" err="1"/>
              <a:t>Hola</a:t>
            </a:r>
            <a:r>
              <a:rPr lang="en-US" sz="2000" dirty="0"/>
              <a:t> Amigos“</a:t>
            </a:r>
          </a:p>
          <a:p>
            <a:r>
              <a:rPr lang="en-US" sz="2000" dirty="0"/>
              <a:t>[1] "Welcome to </a:t>
            </a:r>
            <a:r>
              <a:rPr lang="en-US" sz="2000" dirty="0" err="1"/>
              <a:t>Programiz</a:t>
            </a:r>
            <a:r>
              <a:rPr lang="en-US" sz="2000" dirty="0"/>
              <a:t>"</a:t>
            </a:r>
            <a:endParaRPr lang="en-US" sz="2000" b="1" dirty="0">
              <a:solidFill>
                <a:srgbClr val="00B0F0"/>
              </a:solidFill>
            </a:endParaRPr>
          </a:p>
          <a:p>
            <a:pPr algn="just" eaLnBrk="1" fontAlgn="auto" hangingPunct="1">
              <a:spcBef>
                <a:spcPts val="0"/>
              </a:spcBef>
              <a:spcAft>
                <a:spcPts val="0"/>
              </a:spcAft>
              <a:defRPr/>
            </a:pPr>
            <a:endParaRPr lang="en-US" sz="3600" b="1" dirty="0">
              <a:solidFill>
                <a:srgbClr val="00B050"/>
              </a:solidFill>
              <a:effectLst>
                <a:outerShdw blurRad="38100" dist="38100" dir="2700000" algn="tl">
                  <a:srgbClr val="000000">
                    <a:alpha val="43137"/>
                  </a:srgbClr>
                </a:outerShdw>
              </a:effectLst>
              <a:latin typeface="+mn-lt"/>
            </a:endParaRPr>
          </a:p>
        </p:txBody>
      </p:sp>
      <p:sp>
        <p:nvSpPr>
          <p:cNvPr id="3" name="Slide Number Placeholder 2"/>
          <p:cNvSpPr>
            <a:spLocks noGrp="1"/>
          </p:cNvSpPr>
          <p:nvPr>
            <p:ph type="sldNum" sz="quarter" idx="12"/>
          </p:nvPr>
        </p:nvSpPr>
        <p:spPr/>
        <p:txBody>
          <a:bodyPr/>
          <a:lstStyle/>
          <a:p>
            <a:pPr>
              <a:defRPr/>
            </a:pPr>
            <a:fld id="{E8457049-39A2-4EFE-A19F-7FF0524CA57A}" type="slidenum">
              <a:rPr lang="en-US"/>
              <a:pPr>
                <a:defRPr/>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09550"/>
            <a:ext cx="8915400" cy="5015865"/>
          </a:xfrm>
          <a:prstGeom prst="rect">
            <a:avLst/>
          </a:prstGeom>
        </p:spPr>
        <p:txBody>
          <a:bodyPr wrap="square">
            <a:spAutoFit/>
          </a:bodyPr>
          <a:lstStyle/>
          <a:p>
            <a:r>
              <a:rPr lang="en-US" sz="2000" dirty="0">
                <a:solidFill>
                  <a:schemeClr val="accent2">
                    <a:lumMod val="50000"/>
                  </a:schemeClr>
                </a:solidFill>
              </a:rPr>
              <a:t>Example </a:t>
            </a:r>
          </a:p>
          <a:p>
            <a:endParaRPr lang="en-US" sz="2000" dirty="0">
              <a:solidFill>
                <a:schemeClr val="accent2">
                  <a:lumMod val="50000"/>
                </a:schemeClr>
              </a:solidFill>
            </a:endParaRPr>
          </a:p>
          <a:p>
            <a:r>
              <a:rPr lang="en-US" sz="2000" dirty="0"/>
              <a:t>a &lt;- 'Start and end with single quote' </a:t>
            </a:r>
          </a:p>
          <a:p>
            <a:r>
              <a:rPr lang="en-US" sz="2000" dirty="0"/>
              <a:t>print(a) </a:t>
            </a:r>
          </a:p>
          <a:p>
            <a:r>
              <a:rPr lang="en-US" sz="2000" dirty="0"/>
              <a:t>b &lt;- "Start and end with double quotes" </a:t>
            </a:r>
          </a:p>
          <a:p>
            <a:r>
              <a:rPr lang="en-US" sz="2000" dirty="0"/>
              <a:t>print(b) </a:t>
            </a:r>
          </a:p>
          <a:p>
            <a:r>
              <a:rPr lang="en-US" sz="2000" dirty="0"/>
              <a:t>c &lt;- "single quote ' in between double quotes" </a:t>
            </a:r>
          </a:p>
          <a:p>
            <a:r>
              <a:rPr lang="en-US" sz="2000" dirty="0"/>
              <a:t>print(c)</a:t>
            </a:r>
          </a:p>
          <a:p>
            <a:r>
              <a:rPr lang="en-US" sz="2000" dirty="0"/>
              <a:t> d &lt;- 'Double quotes " in between single quote' </a:t>
            </a:r>
          </a:p>
          <a:p>
            <a:r>
              <a:rPr lang="en-US" sz="2000" dirty="0"/>
              <a:t>print(d)</a:t>
            </a:r>
          </a:p>
          <a:p>
            <a:endParaRPr lang="en-US" sz="2000" dirty="0"/>
          </a:p>
          <a:p>
            <a:r>
              <a:rPr lang="en-US" sz="2000" dirty="0">
                <a:solidFill>
                  <a:schemeClr val="accent6">
                    <a:lumMod val="50000"/>
                  </a:schemeClr>
                </a:solidFill>
              </a:rPr>
              <a:t> Output </a:t>
            </a:r>
          </a:p>
          <a:p>
            <a:r>
              <a:rPr lang="en-US" sz="2000" dirty="0"/>
              <a:t>[1] ‘Start and end with single quote’ </a:t>
            </a:r>
          </a:p>
          <a:p>
            <a:r>
              <a:rPr lang="en-US" sz="2000" dirty="0"/>
              <a:t>[1] "Start and end with double quotes“</a:t>
            </a:r>
          </a:p>
          <a:p>
            <a:r>
              <a:rPr lang="en-US" sz="2000" dirty="0"/>
              <a:t> [1] "single quote ' in between double quote" </a:t>
            </a:r>
          </a:p>
          <a:p>
            <a:r>
              <a:rPr lang="en-US" sz="2000" dirty="0"/>
              <a:t>[1] ‘Double quote " in between single quote"</a:t>
            </a:r>
            <a:endParaRPr lang="en-US" sz="2000" b="1" dirty="0">
              <a:solidFill>
                <a:srgbClr val="002060"/>
              </a:solidFill>
              <a:effectLst>
                <a:outerShdw blurRad="38100" dist="38100" dir="2700000" algn="tl">
                  <a:srgbClr val="000000">
                    <a:alpha val="43137"/>
                  </a:srgbClr>
                </a:outerShdw>
              </a:effectLst>
              <a:latin typeface="+mn-lt"/>
            </a:endParaRPr>
          </a:p>
        </p:txBody>
      </p:sp>
      <p:sp>
        <p:nvSpPr>
          <p:cNvPr id="4" name="Slide Number Placeholder 3"/>
          <p:cNvSpPr>
            <a:spLocks noGrp="1"/>
          </p:cNvSpPr>
          <p:nvPr>
            <p:ph type="sldNum" sz="quarter" idx="12"/>
          </p:nvPr>
        </p:nvSpPr>
        <p:spPr/>
        <p:txBody>
          <a:bodyPr/>
          <a:lstStyle/>
          <a:p>
            <a:pPr>
              <a:defRPr/>
            </a:pPr>
            <a:fld id="{0D49BD3D-AA3A-4D2C-9638-910D35F70DFC}" type="slidenum">
              <a:rPr lang="en-US"/>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9550" y="112713"/>
            <a:ext cx="8705850" cy="7971413"/>
          </a:xfrm>
          <a:prstGeom prst="rect">
            <a:avLst/>
          </a:prstGeom>
        </p:spPr>
        <p:txBody>
          <a:bodyPr>
            <a:spAutoFit/>
          </a:bodyPr>
          <a:lstStyle/>
          <a:p>
            <a:r>
              <a:rPr lang="en-US" sz="2000" b="1" dirty="0">
                <a:solidFill>
                  <a:schemeClr val="accent2">
                    <a:lumMod val="50000"/>
                  </a:schemeClr>
                </a:solidFill>
              </a:rPr>
              <a:t>Join Strings Together</a:t>
            </a:r>
          </a:p>
          <a:p>
            <a:r>
              <a:rPr lang="en-US" sz="2000" dirty="0"/>
              <a:t>In R, we can use the paste() function to join two or more strings together. </a:t>
            </a:r>
          </a:p>
          <a:p>
            <a:r>
              <a:rPr lang="en-US" sz="2000" dirty="0">
                <a:solidFill>
                  <a:schemeClr val="accent4">
                    <a:lumMod val="75000"/>
                  </a:schemeClr>
                </a:solidFill>
              </a:rPr>
              <a:t>For example</a:t>
            </a:r>
          </a:p>
          <a:p>
            <a:r>
              <a:rPr lang="en-US" sz="2000" dirty="0"/>
              <a:t>message1 &lt;- "</a:t>
            </a:r>
            <a:r>
              <a:rPr lang="en-US" sz="2000" dirty="0" err="1"/>
              <a:t>Programiz</a:t>
            </a:r>
            <a:r>
              <a:rPr lang="en-US" sz="2000" dirty="0"/>
              <a:t>" message2 &lt;- "Pro" # use paste() to join two strings paste(message1, message2)</a:t>
            </a:r>
          </a:p>
          <a:p>
            <a:r>
              <a:rPr lang="en-US" sz="2000" b="1" dirty="0">
                <a:solidFill>
                  <a:schemeClr val="accent6">
                    <a:lumMod val="50000"/>
                  </a:schemeClr>
                </a:solidFill>
              </a:rPr>
              <a:t>Output</a:t>
            </a:r>
            <a:endParaRPr lang="en-US" sz="2000" dirty="0">
              <a:solidFill>
                <a:schemeClr val="accent6">
                  <a:lumMod val="50000"/>
                </a:schemeClr>
              </a:solidFill>
            </a:endParaRPr>
          </a:p>
          <a:p>
            <a:r>
              <a:rPr lang="en-US" sz="2000" dirty="0"/>
              <a:t>[1] </a:t>
            </a:r>
            <a:r>
              <a:rPr lang="en-US" sz="2000" dirty="0" err="1"/>
              <a:t>Programiz</a:t>
            </a:r>
            <a:r>
              <a:rPr lang="en-US" sz="2000" dirty="0"/>
              <a:t> Pro</a:t>
            </a:r>
          </a:p>
          <a:p>
            <a:r>
              <a:rPr lang="en-US" sz="2000" dirty="0">
                <a:solidFill>
                  <a:schemeClr val="accent4">
                    <a:lumMod val="75000"/>
                  </a:schemeClr>
                </a:solidFill>
              </a:rPr>
              <a:t>Example </a:t>
            </a:r>
          </a:p>
          <a:p>
            <a:r>
              <a:rPr lang="en-US" sz="2000" dirty="0"/>
              <a:t>message1 &lt;- "Hello, World!" </a:t>
            </a:r>
          </a:p>
          <a:p>
            <a:r>
              <a:rPr lang="en-US" sz="2000" dirty="0"/>
              <a:t>message2 &lt;- "</a:t>
            </a:r>
            <a:r>
              <a:rPr lang="en-US" sz="2000" dirty="0" err="1"/>
              <a:t>Hola</a:t>
            </a:r>
            <a:r>
              <a:rPr lang="en-US" sz="2000" dirty="0"/>
              <a:t>, </a:t>
            </a:r>
            <a:r>
              <a:rPr lang="en-US" sz="2000" dirty="0" err="1"/>
              <a:t>Mundo</a:t>
            </a:r>
            <a:r>
              <a:rPr lang="en-US" sz="2000" dirty="0"/>
              <a:t>!“</a:t>
            </a:r>
          </a:p>
          <a:p>
            <a:r>
              <a:rPr lang="en-US" sz="2000" dirty="0"/>
              <a:t> message3 &lt;- "Hello, World!“</a:t>
            </a:r>
          </a:p>
          <a:p>
            <a:r>
              <a:rPr lang="en-US" sz="2000" dirty="0"/>
              <a:t> # compare message1 and message2 print(message1 == message2)</a:t>
            </a:r>
          </a:p>
          <a:p>
            <a:r>
              <a:rPr lang="en-US" sz="2000" dirty="0"/>
              <a:t> # compare message1 and message3 print(message1 == message3)</a:t>
            </a:r>
          </a:p>
          <a:p>
            <a:r>
              <a:rPr lang="en-US" sz="2000" b="1" dirty="0">
                <a:solidFill>
                  <a:schemeClr val="accent6">
                    <a:lumMod val="75000"/>
                  </a:schemeClr>
                </a:solidFill>
              </a:rPr>
              <a:t>Output</a:t>
            </a:r>
            <a:endParaRPr lang="en-US" sz="2000" dirty="0">
              <a:solidFill>
                <a:schemeClr val="accent6">
                  <a:lumMod val="75000"/>
                </a:schemeClr>
              </a:solidFill>
            </a:endParaRPr>
          </a:p>
          <a:p>
            <a:r>
              <a:rPr lang="en-US" sz="2000" dirty="0"/>
              <a:t>[1] FALSE </a:t>
            </a:r>
          </a:p>
          <a:p>
            <a:r>
              <a:rPr lang="en-US" sz="2000" dirty="0"/>
              <a:t>[1] TRUE</a:t>
            </a:r>
            <a:endParaRPr lang="en-US" sz="2000" dirty="0">
              <a:solidFill>
                <a:srgbClr val="002060"/>
              </a:solidFill>
              <a:cs typeface="Calibri" panose="020F0502020204030204" pitchFamily="34" charset="0"/>
            </a:endParaRPr>
          </a:p>
          <a:p>
            <a:pPr eaLnBrk="1" fontAlgn="auto" hangingPunct="1">
              <a:spcBef>
                <a:spcPts val="0"/>
              </a:spcBef>
              <a:spcAft>
                <a:spcPts val="0"/>
              </a:spcAft>
              <a:defRPr/>
            </a:pPr>
            <a:endParaRPr lang="en-US" sz="4800" b="1" dirty="0">
              <a:solidFill>
                <a:srgbClr val="FF0000"/>
              </a:solidFill>
              <a:effectLst>
                <a:outerShdw blurRad="38100" dist="38100" dir="2700000" algn="tl">
                  <a:srgbClr val="000000">
                    <a:alpha val="43137"/>
                  </a:srgbClr>
                </a:outerShdw>
              </a:effectLst>
              <a:latin typeface="+mn-lt"/>
            </a:endParaRPr>
          </a:p>
          <a:p>
            <a:pPr eaLnBrk="1" fontAlgn="auto" hangingPunct="1">
              <a:spcBef>
                <a:spcPts val="0"/>
              </a:spcBef>
              <a:spcAft>
                <a:spcPts val="0"/>
              </a:spcAft>
              <a:defRPr/>
            </a:pPr>
            <a:endParaRPr lang="en-US" sz="4800" b="1" dirty="0">
              <a:solidFill>
                <a:srgbClr val="FF0000"/>
              </a:solidFill>
              <a:effectLst>
                <a:outerShdw blurRad="38100" dist="38100" dir="2700000" algn="tl">
                  <a:srgbClr val="000000">
                    <a:alpha val="43137"/>
                  </a:srgbClr>
                </a:outerShdw>
              </a:effectLst>
              <a:latin typeface="+mn-lt"/>
            </a:endParaRPr>
          </a:p>
          <a:p>
            <a:pPr eaLnBrk="1" fontAlgn="auto" hangingPunct="1">
              <a:spcBef>
                <a:spcPts val="0"/>
              </a:spcBef>
              <a:spcAft>
                <a:spcPts val="0"/>
              </a:spcAft>
              <a:defRPr/>
            </a:pPr>
            <a:endParaRPr lang="en-US" sz="4800" b="1" dirty="0">
              <a:solidFill>
                <a:srgbClr val="FF0000"/>
              </a:solidFill>
              <a:effectLst>
                <a:outerShdw blurRad="38100" dist="38100" dir="2700000" algn="tl">
                  <a:srgbClr val="000000">
                    <a:alpha val="43137"/>
                  </a:srgbClr>
                </a:outerShdw>
              </a:effectLst>
              <a:latin typeface="+mn-lt"/>
            </a:endParaRPr>
          </a:p>
          <a:p>
            <a:pPr eaLnBrk="1" fontAlgn="auto" hangingPunct="1">
              <a:spcBef>
                <a:spcPts val="0"/>
              </a:spcBef>
              <a:spcAft>
                <a:spcPts val="0"/>
              </a:spcAft>
              <a:defRPr/>
            </a:pPr>
            <a:endParaRPr lang="en-US" sz="4800" b="1" dirty="0">
              <a:solidFill>
                <a:srgbClr val="FF0000"/>
              </a:solidFill>
              <a:effectLst>
                <a:outerShdw blurRad="38100" dist="38100" dir="2700000" algn="tl">
                  <a:srgbClr val="000000">
                    <a:alpha val="43137"/>
                  </a:srgbClr>
                </a:outerShdw>
              </a:effectLst>
              <a:latin typeface="+mn-lt"/>
            </a:endParaRPr>
          </a:p>
        </p:txBody>
      </p:sp>
      <p:sp>
        <p:nvSpPr>
          <p:cNvPr id="4" name="Slide Number Placeholder 3"/>
          <p:cNvSpPr>
            <a:spLocks noGrp="1"/>
          </p:cNvSpPr>
          <p:nvPr>
            <p:ph type="sldNum" sz="quarter" idx="12"/>
          </p:nvPr>
        </p:nvSpPr>
        <p:spPr/>
        <p:txBody>
          <a:bodyPr/>
          <a:lstStyle/>
          <a:p>
            <a:pPr>
              <a:defRPr/>
            </a:pPr>
            <a:fld id="{5F47D458-3A3C-4378-BDF3-0C5855646EB0}" type="slidenum">
              <a:rPr lang="en-US"/>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228600"/>
            <a:ext cx="9067800" cy="7724140"/>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ctr"/>
            <a:r>
              <a:rPr lang="en-IN" sz="2000" b="1" i="0" dirty="0">
                <a:solidFill>
                  <a:srgbClr val="FF0000"/>
                </a:solidFill>
                <a:effectLst/>
                <a:latin typeface="Calibri" panose="020F0502020204030204" pitchFamily="34" charset="0"/>
                <a:cs typeface="Calibri" panose="020F0502020204030204" pitchFamily="34" charset="0"/>
              </a:rPr>
              <a:t>R Looping</a:t>
            </a:r>
          </a:p>
          <a:p>
            <a:pPr algn="just">
              <a:lnSpc>
                <a:spcPct val="150000"/>
              </a:lnSpc>
            </a:pPr>
            <a:r>
              <a:rPr lang="en-US" sz="2000" b="0" i="0" dirty="0">
                <a:solidFill>
                  <a:srgbClr val="333333"/>
                </a:solidFill>
                <a:effectLst/>
                <a:latin typeface="inter-regular"/>
              </a:rPr>
              <a:t>	</a:t>
            </a:r>
            <a:r>
              <a:rPr lang="en-US" sz="2000" b="0" i="0" dirty="0">
                <a:solidFill>
                  <a:srgbClr val="333333"/>
                </a:solidFill>
                <a:effectLst/>
                <a:latin typeface="Times New Roman" panose="02020603050405020304" pitchFamily="18" charset="0"/>
                <a:cs typeface="Times New Roman" panose="02020603050405020304" pitchFamily="18" charset="0"/>
              </a:rPr>
              <a:t>Loops are used to repeat the process until the expression (condition) is TRUE. R uses three keywords </a:t>
            </a:r>
            <a:r>
              <a:rPr lang="en-US" sz="2000" b="1" i="0" dirty="0">
                <a:solidFill>
                  <a:srgbClr val="333333"/>
                </a:solidFill>
                <a:effectLst/>
                <a:latin typeface="Times New Roman" panose="02020603050405020304" pitchFamily="18" charset="0"/>
                <a:cs typeface="Times New Roman" panose="02020603050405020304" pitchFamily="18" charset="0"/>
              </a:rPr>
              <a:t>for, while and repeat</a:t>
            </a:r>
            <a:r>
              <a:rPr lang="en-US" sz="2000" b="0" i="0" dirty="0">
                <a:solidFill>
                  <a:srgbClr val="333333"/>
                </a:solidFill>
                <a:effectLst/>
                <a:latin typeface="Times New Roman" panose="02020603050405020304" pitchFamily="18" charset="0"/>
                <a:cs typeface="Times New Roman" panose="02020603050405020304" pitchFamily="18" charset="0"/>
              </a:rPr>
              <a:t> for looping purpose. </a:t>
            </a:r>
            <a:r>
              <a:rPr lang="en-US" sz="2000" b="1" i="0" dirty="0">
                <a:solidFill>
                  <a:srgbClr val="333333"/>
                </a:solidFill>
                <a:effectLst/>
                <a:latin typeface="Times New Roman" panose="02020603050405020304" pitchFamily="18" charset="0"/>
                <a:cs typeface="Times New Roman" panose="02020603050405020304" pitchFamily="18" charset="0"/>
              </a:rPr>
              <a:t>Next and break</a:t>
            </a:r>
            <a:r>
              <a:rPr lang="en-US" sz="2000" b="0" i="0" dirty="0">
                <a:solidFill>
                  <a:srgbClr val="333333"/>
                </a:solidFill>
                <a:effectLst/>
                <a:latin typeface="Times New Roman" panose="02020603050405020304" pitchFamily="18" charset="0"/>
                <a:cs typeface="Times New Roman" panose="02020603050405020304" pitchFamily="18" charset="0"/>
              </a:rPr>
              <a:t>, provide additional control over the loop.</a:t>
            </a:r>
          </a:p>
          <a:p>
            <a:pPr algn="just">
              <a:lnSpc>
                <a:spcPct val="150000"/>
              </a:lnSpc>
            </a:pPr>
            <a:endParaRPr lang="en-US" sz="2000" b="0" i="0" dirty="0">
              <a:solidFill>
                <a:srgbClr val="333333"/>
              </a:solidFill>
              <a:effectLst/>
              <a:latin typeface="Times New Roman" panose="02020603050405020304" pitchFamily="18" charset="0"/>
              <a:cs typeface="Times New Roman" panose="02020603050405020304" pitchFamily="18" charset="0"/>
            </a:endParaRPr>
          </a:p>
          <a:p>
            <a:pPr algn="just">
              <a:lnSpc>
                <a:spcPct val="150000"/>
              </a:lnSpc>
            </a:pPr>
            <a:r>
              <a:rPr lang="en-US" sz="2000" b="0" i="0" dirty="0">
                <a:solidFill>
                  <a:srgbClr val="333333"/>
                </a:solidFill>
                <a:effectLst/>
                <a:latin typeface="Times New Roman" panose="02020603050405020304" pitchFamily="18" charset="0"/>
                <a:cs typeface="Times New Roman" panose="02020603050405020304" pitchFamily="18" charset="0"/>
              </a:rPr>
              <a:t>The break statement exits the control from the innermost loop. The next statement immediately transfers control to return to the start of the loop and statement after next is skipped.</a:t>
            </a:r>
          </a:p>
          <a:p>
            <a:pPr algn="just">
              <a:lnSpc>
                <a:spcPct val="150000"/>
              </a:lnSpc>
            </a:pPr>
            <a:endParaRPr lang="en-US" sz="2000" b="0" i="0" dirty="0">
              <a:solidFill>
                <a:srgbClr val="333333"/>
              </a:solidFill>
              <a:effectLst/>
              <a:latin typeface="Times New Roman" panose="02020603050405020304" pitchFamily="18" charset="0"/>
              <a:cs typeface="Times New Roman" panose="02020603050405020304" pitchFamily="18" charset="0"/>
            </a:endParaRPr>
          </a:p>
          <a:p>
            <a:pPr algn="just">
              <a:lnSpc>
                <a:spcPct val="150000"/>
              </a:lnSpc>
            </a:pPr>
            <a:r>
              <a:rPr lang="en-US" sz="2000" b="0" i="0" dirty="0">
                <a:solidFill>
                  <a:srgbClr val="333333"/>
                </a:solidFill>
                <a:effectLst/>
                <a:latin typeface="Times New Roman" panose="02020603050405020304" pitchFamily="18" charset="0"/>
                <a:cs typeface="Times New Roman" panose="02020603050405020304" pitchFamily="18" charset="0"/>
              </a:rPr>
              <a:t>The value returned by a loop statement is always NULL and is returned invisibly.</a:t>
            </a:r>
          </a:p>
          <a:p>
            <a:pPr algn="just" fontAlgn="base">
              <a:lnSpc>
                <a:spcPct val="150000"/>
              </a:lnSpc>
            </a:pPr>
            <a:endParaRPr lang="en-US" sz="2000" b="1" i="0" dirty="0">
              <a:solidFill>
                <a:srgbClr val="273239"/>
              </a:solidFill>
              <a:effectLst/>
              <a:latin typeface="Calibri" panose="020F0502020204030204" pitchFamily="34" charset="0"/>
              <a:cs typeface="Calibri" panose="020F0502020204030204" pitchFamily="34" charset="0"/>
            </a:endParaRPr>
          </a:p>
          <a:p>
            <a:pPr algn="just" fontAlgn="base">
              <a:lnSpc>
                <a:spcPct val="150000"/>
              </a:lnSpc>
            </a:pPr>
            <a:r>
              <a:rPr lang="en-US" sz="2000" b="1" i="0" dirty="0">
                <a:solidFill>
                  <a:srgbClr val="273239"/>
                </a:solidFill>
                <a:effectLst/>
                <a:latin typeface="Calibri" panose="020F0502020204030204" pitchFamily="34" charset="0"/>
                <a:cs typeface="Calibri" panose="020F0502020204030204" pitchFamily="34" charset="0"/>
              </a:rPr>
              <a:t>There are three types of loops in R programming: </a:t>
            </a:r>
          </a:p>
          <a:p>
            <a:pPr algn="l" fontAlgn="base">
              <a:lnSpc>
                <a:spcPct val="150000"/>
              </a:lnSpc>
              <a:buFont typeface="Arial" panose="020B0604020202020204" pitchFamily="34" charset="0"/>
              <a:buChar char="•"/>
            </a:pPr>
            <a:r>
              <a:rPr lang="en-US" sz="2000" b="0" i="0" u="sng" dirty="0">
                <a:solidFill>
                  <a:schemeClr val="accent4">
                    <a:lumMod val="50000"/>
                  </a:schemeClr>
                </a:solidFill>
                <a:effectLst/>
                <a:latin typeface="Calibri" panose="020F0502020204030204" pitchFamily="34" charset="0"/>
                <a:cs typeface="Calibri" panose="020F0502020204030204" pitchFamily="34" charset="0"/>
                <a:hlinkClick r:id="rId2"/>
              </a:rPr>
              <a:t>For Loop</a:t>
            </a:r>
            <a:endParaRPr lang="en-US" sz="2000" b="0" i="0" u="sng" dirty="0">
              <a:solidFill>
                <a:schemeClr val="accent4">
                  <a:lumMod val="50000"/>
                </a:schemeClr>
              </a:solidFill>
              <a:effectLst/>
              <a:latin typeface="Calibri" panose="020F0502020204030204" pitchFamily="34" charset="0"/>
              <a:cs typeface="Calibri" panose="020F0502020204030204" pitchFamily="34" charset="0"/>
            </a:endParaRPr>
          </a:p>
          <a:p>
            <a:pPr algn="l" fontAlgn="base">
              <a:lnSpc>
                <a:spcPct val="150000"/>
              </a:lnSpc>
              <a:buFont typeface="Arial" panose="020B0604020202020204" pitchFamily="34" charset="0"/>
              <a:buChar char="•"/>
            </a:pPr>
            <a:r>
              <a:rPr lang="en-US" sz="2000" b="0" i="0" u="sng" dirty="0">
                <a:solidFill>
                  <a:schemeClr val="accent4">
                    <a:lumMod val="50000"/>
                  </a:schemeClr>
                </a:solidFill>
                <a:effectLst/>
                <a:latin typeface="Calibri" panose="020F0502020204030204" pitchFamily="34" charset="0"/>
                <a:cs typeface="Calibri" panose="020F0502020204030204" pitchFamily="34" charset="0"/>
                <a:hlinkClick r:id="rId3"/>
              </a:rPr>
              <a:t>While Loop</a:t>
            </a:r>
            <a:endParaRPr lang="en-US" sz="2000" b="0" i="0" u="sng" dirty="0">
              <a:solidFill>
                <a:schemeClr val="accent4">
                  <a:lumMod val="50000"/>
                </a:schemeClr>
              </a:solidFill>
              <a:effectLst/>
              <a:latin typeface="Calibri" panose="020F0502020204030204" pitchFamily="34" charset="0"/>
              <a:cs typeface="Calibri" panose="020F0502020204030204" pitchFamily="34" charset="0"/>
            </a:endParaRPr>
          </a:p>
          <a:p>
            <a:pPr algn="l" fontAlgn="base">
              <a:lnSpc>
                <a:spcPct val="150000"/>
              </a:lnSpc>
              <a:buFont typeface="Arial" panose="020B0604020202020204" pitchFamily="34" charset="0"/>
              <a:buChar char="•"/>
            </a:pPr>
            <a:r>
              <a:rPr lang="en-US" sz="2000" b="0" i="0" u="sng" dirty="0">
                <a:solidFill>
                  <a:schemeClr val="accent4">
                    <a:lumMod val="50000"/>
                  </a:schemeClr>
                </a:solidFill>
                <a:effectLst/>
                <a:latin typeface="Calibri" panose="020F0502020204030204" pitchFamily="34" charset="0"/>
                <a:cs typeface="Calibri" panose="020F0502020204030204" pitchFamily="34" charset="0"/>
                <a:hlinkClick r:id="rId4"/>
              </a:rPr>
              <a:t>Repeat Loop</a:t>
            </a:r>
            <a:endParaRPr lang="en-US" sz="2000" b="0" i="0" u="sng" dirty="0">
              <a:solidFill>
                <a:schemeClr val="accent4">
                  <a:lumMod val="50000"/>
                </a:schemeClr>
              </a:solidFill>
              <a:effectLst/>
              <a:latin typeface="Calibri" panose="020F0502020204030204" pitchFamily="34" charset="0"/>
              <a:cs typeface="Calibri" panose="020F0502020204030204" pitchFamily="34" charset="0"/>
            </a:endParaRPr>
          </a:p>
          <a:p>
            <a:endParaRPr lang="en-IN" sz="2000" b="0" i="0" dirty="0">
              <a:solidFill>
                <a:srgbClr val="FF0000"/>
              </a:solidFill>
              <a:effectLst/>
              <a:latin typeface="Calibri" panose="020F0502020204030204" pitchFamily="34" charset="0"/>
              <a:cs typeface="Calibri" panose="020F0502020204030204" pitchFamily="34" charset="0"/>
            </a:endParaRPr>
          </a:p>
          <a:p>
            <a:pPr algn="just"/>
            <a:endParaRPr lang="en-IN" sz="3600" b="0" i="0" dirty="0">
              <a:solidFill>
                <a:srgbClr val="610B38"/>
              </a:solidFill>
              <a:effectLst/>
              <a:latin typeface="erdana"/>
            </a:endParaRPr>
          </a:p>
        </p:txBody>
      </p:sp>
      <p:sp>
        <p:nvSpPr>
          <p:cNvPr id="4" name="Slide Number Placeholder 3"/>
          <p:cNvSpPr>
            <a:spLocks noGrp="1"/>
          </p:cNvSpPr>
          <p:nvPr>
            <p:ph type="sldNum" sz="quarter" idx="12"/>
          </p:nvPr>
        </p:nvSpPr>
        <p:spPr/>
        <p:txBody>
          <a:bodyPr/>
          <a:lstStyle/>
          <a:p>
            <a:pPr>
              <a:defRPr/>
            </a:pPr>
            <a:fld id="{8F6ADD7B-8CA4-45C5-8725-D6379C7DB5D1}" type="slidenum">
              <a:rPr lang="en-US"/>
              <a:pPr>
                <a:defRPr/>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09550"/>
            <a:ext cx="8610600" cy="5600700"/>
          </a:xfrm>
          <a:prstGeom prst="rect">
            <a:avLst/>
          </a:prstGeom>
        </p:spPr>
        <p:txBody>
          <a:bodyPr wrap="square">
            <a:spAutoFit/>
          </a:bodyPr>
          <a:lstStyle/>
          <a:p>
            <a:pPr algn="l" fontAlgn="base"/>
            <a:r>
              <a:rPr lang="en-US" sz="2000" b="1" i="0" dirty="0">
                <a:solidFill>
                  <a:srgbClr val="0070C0"/>
                </a:solidFill>
                <a:effectLst/>
                <a:latin typeface="Times New Roman" panose="02020603050405020304" pitchFamily="18" charset="0"/>
                <a:cs typeface="Times New Roman" panose="02020603050405020304" pitchFamily="18" charset="0"/>
              </a:rPr>
              <a:t>For Loop in R</a:t>
            </a:r>
          </a:p>
          <a:p>
            <a:pPr algn="l" fontAlgn="base"/>
            <a:endParaRPr lang="en-US" sz="2000" b="1" i="0" dirty="0">
              <a:solidFill>
                <a:schemeClr val="accent6">
                  <a:lumMod val="50000"/>
                </a:schemeClr>
              </a:solidFill>
              <a:effectLst/>
              <a:latin typeface="Nunito" pitchFamily="2" charset="0"/>
            </a:endParaRPr>
          </a:p>
          <a:p>
            <a:pPr algn="just" fontAlgn="base">
              <a:lnSpc>
                <a:spcPct val="150000"/>
              </a:lnSpc>
            </a:pPr>
            <a:r>
              <a:rPr lang="en-US" sz="2000" b="0" i="0" dirty="0">
                <a:solidFill>
                  <a:srgbClr val="273239"/>
                </a:solidFill>
                <a:effectLst/>
                <a:latin typeface="Nunito" pitchFamily="2" charset="0"/>
              </a:rPr>
              <a:t>	</a:t>
            </a:r>
            <a:r>
              <a:rPr lang="en-US" sz="2000" b="0" i="0" dirty="0">
                <a:solidFill>
                  <a:srgbClr val="273239"/>
                </a:solidFill>
                <a:effectLst/>
                <a:cs typeface="Calibri" panose="020F0502020204030204" pitchFamily="34" charset="0"/>
              </a:rPr>
              <a:t>It is a type of control statement that enables one to easily construct an R loop that has to run statements or a set of statements multiple times. For R loop is commonly used to iterate over items of a sequence. It is an entry-controlled loop, in this loop, the test condition is tested first, then the body of the loop is executed, the loop body would not be executed if the test condition is false. </a:t>
            </a:r>
          </a:p>
          <a:p>
            <a:pPr algn="just"/>
            <a:r>
              <a:rPr lang="en-IN" b="1" i="0" dirty="0">
                <a:solidFill>
                  <a:schemeClr val="accent6">
                    <a:lumMod val="50000"/>
                  </a:schemeClr>
                </a:solidFill>
                <a:effectLst/>
                <a:latin typeface="Times New Roman" panose="02020603050405020304" pitchFamily="18" charset="0"/>
                <a:cs typeface="Times New Roman" panose="02020603050405020304" pitchFamily="18" charset="0"/>
              </a:rPr>
              <a:t>Syntax</a:t>
            </a:r>
            <a:r>
              <a:rPr lang="en-IN" b="1" i="0" dirty="0">
                <a:solidFill>
                  <a:srgbClr val="273239"/>
                </a:solidFill>
                <a:effectLst/>
                <a:latin typeface="Times New Roman" panose="02020603050405020304" pitchFamily="18" charset="0"/>
                <a:cs typeface="Times New Roman" panose="02020603050405020304" pitchFamily="18" charset="0"/>
              </a:rPr>
              <a:t>: </a:t>
            </a:r>
          </a:p>
          <a:p>
            <a:pPr algn="just"/>
            <a:endParaRPr lang="en-IN" b="1" i="0" dirty="0">
              <a:solidFill>
                <a:srgbClr val="273239"/>
              </a:solidFill>
              <a:effectLst/>
              <a:latin typeface="Nunito" pitchFamily="2" charset="0"/>
            </a:endParaRPr>
          </a:p>
          <a:p>
            <a:pPr algn="just"/>
            <a:r>
              <a:rPr lang="en-US" b="1" i="0" dirty="0">
                <a:solidFill>
                  <a:srgbClr val="006699"/>
                </a:solidFill>
                <a:effectLst/>
                <a:latin typeface="Times New Roman" panose="02020603050405020304" pitchFamily="18" charset="0"/>
                <a:cs typeface="Times New Roman" panose="02020603050405020304" pitchFamily="18" charset="0"/>
              </a:rPr>
              <a:t>for</a:t>
            </a:r>
            <a:r>
              <a:rPr lang="en-US" b="0" i="0" dirty="0">
                <a:solidFill>
                  <a:srgbClr val="000000"/>
                </a:solidFill>
                <a:effectLst/>
                <a:latin typeface="Times New Roman" panose="02020603050405020304" pitchFamily="18" charset="0"/>
                <a:cs typeface="Times New Roman" panose="02020603050405020304" pitchFamily="18" charset="0"/>
              </a:rPr>
              <a:t> (</a:t>
            </a:r>
            <a:r>
              <a:rPr lang="en-US" b="0" i="0" dirty="0" err="1">
                <a:solidFill>
                  <a:srgbClr val="000000"/>
                </a:solidFill>
                <a:effectLst/>
                <a:latin typeface="Times New Roman" panose="02020603050405020304" pitchFamily="18" charset="0"/>
                <a:cs typeface="Times New Roman" panose="02020603050405020304" pitchFamily="18" charset="0"/>
              </a:rPr>
              <a:t>initialization_Statement</a:t>
            </a:r>
            <a:r>
              <a:rPr lang="en-US" b="0" i="0" dirty="0">
                <a:solidFill>
                  <a:srgbClr val="000000"/>
                </a:solidFill>
                <a:effectLst/>
                <a:latin typeface="Times New Roman" panose="02020603050405020304" pitchFamily="18" charset="0"/>
                <a:cs typeface="Times New Roman" panose="02020603050405020304" pitchFamily="18" charset="0"/>
              </a:rPr>
              <a:t>; </a:t>
            </a:r>
            <a:r>
              <a:rPr lang="en-US" b="0" i="0" dirty="0" err="1">
                <a:solidFill>
                  <a:srgbClr val="000000"/>
                </a:solidFill>
                <a:effectLst/>
                <a:latin typeface="Times New Roman" panose="02020603050405020304" pitchFamily="18" charset="0"/>
                <a:cs typeface="Times New Roman" panose="02020603050405020304" pitchFamily="18" charset="0"/>
              </a:rPr>
              <a:t>test_Expression</a:t>
            </a:r>
            <a:r>
              <a:rPr lang="en-US" b="0" i="0" dirty="0">
                <a:solidFill>
                  <a:srgbClr val="000000"/>
                </a:solidFill>
                <a:effectLst/>
                <a:latin typeface="Times New Roman" panose="02020603050405020304" pitchFamily="18" charset="0"/>
                <a:cs typeface="Times New Roman" panose="02020603050405020304" pitchFamily="18" charset="0"/>
              </a:rPr>
              <a:t>; </a:t>
            </a:r>
            <a:r>
              <a:rPr lang="en-US" b="0" i="0" dirty="0" err="1">
                <a:solidFill>
                  <a:srgbClr val="000000"/>
                </a:solidFill>
                <a:effectLst/>
                <a:latin typeface="Times New Roman" panose="02020603050405020304" pitchFamily="18" charset="0"/>
                <a:cs typeface="Times New Roman" panose="02020603050405020304" pitchFamily="18" charset="0"/>
              </a:rPr>
              <a:t>update_Statement</a:t>
            </a:r>
            <a:r>
              <a:rPr lang="en-US" b="0" i="0" dirty="0">
                <a:solidFill>
                  <a:srgbClr val="000000"/>
                </a:solidFill>
                <a:effectLst/>
                <a:latin typeface="Times New Roman" panose="02020603050405020304" pitchFamily="18" charset="0"/>
                <a:cs typeface="Times New Roman" panose="02020603050405020304" pitchFamily="18" charset="0"/>
              </a:rPr>
              <a:t>)  </a:t>
            </a:r>
          </a:p>
          <a:p>
            <a:pPr algn="just"/>
            <a:r>
              <a:rPr lang="en-US" b="0" i="0" dirty="0">
                <a:solidFill>
                  <a:srgbClr val="000000"/>
                </a:solidFill>
                <a:effectLst/>
                <a:latin typeface="Times New Roman" panose="02020603050405020304" pitchFamily="18" charset="0"/>
                <a:cs typeface="Times New Roman" panose="02020603050405020304" pitchFamily="18" charset="0"/>
              </a:rPr>
              <a:t>{  </a:t>
            </a:r>
          </a:p>
          <a:p>
            <a:pPr algn="just"/>
            <a:r>
              <a:rPr lang="en-US" b="0" i="0" dirty="0">
                <a:solidFill>
                  <a:srgbClr val="000000"/>
                </a:solidFill>
                <a:effectLst/>
                <a:latin typeface="Times New Roman" panose="02020603050405020304" pitchFamily="18" charset="0"/>
                <a:cs typeface="Times New Roman" panose="02020603050405020304" pitchFamily="18" charset="0"/>
              </a:rPr>
              <a:t>   </a:t>
            </a:r>
            <a:r>
              <a:rPr lang="en-US" b="0" i="0" dirty="0">
                <a:solidFill>
                  <a:srgbClr val="008200"/>
                </a:solidFill>
                <a:effectLst/>
                <a:latin typeface="Times New Roman" panose="02020603050405020304" pitchFamily="18" charset="0"/>
                <a:cs typeface="Times New Roman" panose="02020603050405020304" pitchFamily="18" charset="0"/>
              </a:rPr>
              <a:t>// statements inside the body of the loop </a:t>
            </a:r>
            <a:r>
              <a:rPr lang="en-US" b="0" i="0" dirty="0">
                <a:solidFill>
                  <a:srgbClr val="000000"/>
                </a:solidFill>
                <a:effectLst/>
                <a:latin typeface="inter-regular"/>
              </a:rPr>
              <a:t>  </a:t>
            </a:r>
          </a:p>
          <a:p>
            <a:pPr algn="just"/>
            <a:r>
              <a:rPr lang="en-US" b="0" i="0" dirty="0">
                <a:solidFill>
                  <a:srgbClr val="000000"/>
                </a:solidFill>
                <a:effectLst/>
                <a:latin typeface="Times New Roman" panose="02020603050405020304" pitchFamily="18" charset="0"/>
                <a:cs typeface="Times New Roman" panose="02020603050405020304" pitchFamily="18" charset="0"/>
              </a:rPr>
              <a:t>}  </a:t>
            </a:r>
            <a:endParaRPr lang="en-US" b="0" i="0" dirty="0">
              <a:solidFill>
                <a:srgbClr val="000000"/>
              </a:solidFill>
              <a:effectLst/>
              <a:latin typeface="inter-regular"/>
            </a:endParaRPr>
          </a:p>
          <a:p>
            <a:pPr algn="just"/>
            <a:endParaRPr lang="en-IN" sz="2000" b="1" i="0" dirty="0">
              <a:solidFill>
                <a:srgbClr val="273239"/>
              </a:solidFill>
              <a:effectLst/>
              <a:latin typeface="Nunito" pitchFamily="2" charset="0"/>
            </a:endParaRPr>
          </a:p>
          <a:p>
            <a:pPr algn="just" fontAlgn="base"/>
            <a:endParaRPr lang="en-US" sz="2000" b="0" i="0" dirty="0">
              <a:solidFill>
                <a:srgbClr val="273239"/>
              </a:solidFill>
              <a:effectLst/>
              <a:latin typeface="Nunito" pitchFamily="2" charset="0"/>
            </a:endParaRPr>
          </a:p>
          <a:p>
            <a:pPr eaLnBrk="1" fontAlgn="auto" hangingPunct="1">
              <a:spcBef>
                <a:spcPts val="0"/>
              </a:spcBef>
              <a:spcAft>
                <a:spcPts val="0"/>
              </a:spcAft>
              <a:defRPr/>
            </a:pPr>
            <a:endParaRPr lang="en-US" sz="2000" b="1" dirty="0">
              <a:solidFill>
                <a:srgbClr val="FF0000"/>
              </a:solidFill>
              <a:effectLst>
                <a:outerShdw blurRad="38100" dist="38100" dir="2700000" algn="tl">
                  <a:srgbClr val="000000">
                    <a:alpha val="43137"/>
                  </a:srgbClr>
                </a:outerShdw>
              </a:effectLst>
              <a:latin typeface="+mn-lt"/>
            </a:endParaRPr>
          </a:p>
        </p:txBody>
      </p:sp>
      <p:sp>
        <p:nvSpPr>
          <p:cNvPr id="3" name="Slide Number Placeholder 2"/>
          <p:cNvSpPr>
            <a:spLocks noGrp="1"/>
          </p:cNvSpPr>
          <p:nvPr>
            <p:ph type="sldNum" sz="quarter" idx="12"/>
          </p:nvPr>
        </p:nvSpPr>
        <p:spPr/>
        <p:txBody>
          <a:bodyPr/>
          <a:lstStyle/>
          <a:p>
            <a:pPr>
              <a:defRPr/>
            </a:pPr>
            <a:fld id="{F47AEF83-B845-4798-8E91-D1DB19325372}" type="slidenum">
              <a:rPr lang="en-US"/>
              <a:pPr>
                <a:defRPr/>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85750"/>
            <a:ext cx="8458200" cy="400110"/>
          </a:xfrm>
          <a:prstGeom prst="rect">
            <a:avLst/>
          </a:prstGeom>
        </p:spPr>
        <p:txBody>
          <a:bodyPr>
            <a:spAutoFit/>
          </a:bodyPr>
          <a:lstStyle/>
          <a:p>
            <a:pPr eaLnBrk="1" fontAlgn="auto" hangingPunct="1">
              <a:spcBef>
                <a:spcPts val="0"/>
              </a:spcBef>
              <a:spcAft>
                <a:spcPts val="0"/>
              </a:spcAft>
              <a:defRPr/>
            </a:pPr>
            <a:endParaRPr lang="en-US" sz="2000" dirty="0">
              <a:solidFill>
                <a:srgbClr val="FF0000"/>
              </a:solidFill>
              <a:effectLst>
                <a:outerShdw blurRad="38100" dist="38100" dir="2700000" algn="tl">
                  <a:srgbClr val="000000">
                    <a:alpha val="43137"/>
                  </a:srgbClr>
                </a:outerShdw>
              </a:effectLst>
              <a:latin typeface="+mn-lt"/>
            </a:endParaRPr>
          </a:p>
        </p:txBody>
      </p:sp>
      <p:sp>
        <p:nvSpPr>
          <p:cNvPr id="3" name="Slide Number Placeholder 2"/>
          <p:cNvSpPr>
            <a:spLocks noGrp="1"/>
          </p:cNvSpPr>
          <p:nvPr>
            <p:ph type="sldNum" sz="quarter" idx="12"/>
          </p:nvPr>
        </p:nvSpPr>
        <p:spPr/>
        <p:txBody>
          <a:bodyPr/>
          <a:lstStyle/>
          <a:p>
            <a:pPr>
              <a:defRPr/>
            </a:pPr>
            <a:fld id="{9C341B28-5520-43EC-AEC7-859B19A1318C}" type="slidenum">
              <a:rPr lang="en-US"/>
              <a:pPr>
                <a:defRPr/>
              </a:pPr>
              <a:t>25</a:t>
            </a:fld>
            <a:endParaRPr lang="en-US"/>
          </a:p>
        </p:txBody>
      </p:sp>
      <p:sp>
        <p:nvSpPr>
          <p:cNvPr id="6" name="TextBox 5"/>
          <p:cNvSpPr txBox="1"/>
          <p:nvPr/>
        </p:nvSpPr>
        <p:spPr>
          <a:xfrm>
            <a:off x="723900" y="285750"/>
            <a:ext cx="4114800" cy="645160"/>
          </a:xfrm>
          <a:prstGeom prst="rect">
            <a:avLst/>
          </a:prstGeom>
          <a:noFill/>
        </p:spPr>
        <p:txBody>
          <a:bodyPr wrap="square">
            <a:spAutoFit/>
          </a:bodyPr>
          <a:lstStyle/>
          <a:p>
            <a:pPr algn="just" fontAlgn="base"/>
            <a:r>
              <a:rPr lang="en-IN" b="1" i="0" dirty="0">
                <a:solidFill>
                  <a:srgbClr val="273239"/>
                </a:solidFill>
                <a:effectLst/>
                <a:latin typeface="Times New Roman" panose="02020603050405020304" pitchFamily="18" charset="0"/>
                <a:cs typeface="Times New Roman" panose="02020603050405020304" pitchFamily="18" charset="0"/>
              </a:rPr>
              <a:t>Flow Diagram: </a:t>
            </a:r>
          </a:p>
          <a:p>
            <a:pPr algn="just" fontAlgn="base"/>
            <a:endParaRPr lang="en-IN" b="1" i="0" dirty="0">
              <a:solidFill>
                <a:srgbClr val="273239"/>
              </a:solidFill>
              <a:effectLst/>
              <a:latin typeface="Times New Roman" panose="02020603050405020304" pitchFamily="18" charset="0"/>
              <a:cs typeface="Times New Roman" panose="02020603050405020304" pitchFamily="18" charset="0"/>
            </a:endParaRPr>
          </a:p>
        </p:txBody>
      </p:sp>
      <p:pic>
        <p:nvPicPr>
          <p:cNvPr id="2050" name="Picture 2" descr="For Loop Flow DiagramGeeksforgeeks"/>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81000" y="971550"/>
            <a:ext cx="8229600" cy="3789363"/>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361950"/>
            <a:ext cx="8229600" cy="7478970"/>
          </a:xfrm>
          <a:prstGeom prst="rect">
            <a:avLst/>
          </a:prstGeom>
        </p:spPr>
        <p:txBody>
          <a:bodyPr wrap="square">
            <a:spAutoFit/>
          </a:bodyPr>
          <a:lstStyle/>
          <a:p>
            <a:pPr algn="just" eaLnBrk="1" fontAlgn="auto" hangingPunct="1">
              <a:spcBef>
                <a:spcPts val="0"/>
              </a:spcBef>
              <a:spcAft>
                <a:spcPts val="0"/>
              </a:spcAft>
              <a:defRPr/>
            </a:pPr>
            <a:r>
              <a:rPr lang="en-US" sz="2000" b="1" i="0" dirty="0">
                <a:solidFill>
                  <a:schemeClr val="accent2"/>
                </a:solidFill>
                <a:effectLst/>
                <a:latin typeface="+mn-lt"/>
              </a:rPr>
              <a:t>Example 1:</a:t>
            </a:r>
            <a:r>
              <a:rPr lang="en-US" sz="2000" b="0" i="0" dirty="0">
                <a:solidFill>
                  <a:srgbClr val="273239"/>
                </a:solidFill>
                <a:effectLst/>
                <a:latin typeface="+mn-lt"/>
              </a:rPr>
              <a:t> Program to display numbers from 1 to 5 using for loop in R</a:t>
            </a:r>
          </a:p>
          <a:p>
            <a:pPr algn="just" eaLnBrk="1" fontAlgn="auto" hangingPunct="1">
              <a:spcBef>
                <a:spcPts val="0"/>
              </a:spcBef>
              <a:spcAft>
                <a:spcPts val="0"/>
              </a:spcAft>
              <a:defRPr/>
            </a:pPr>
            <a:endParaRPr lang="en-US" sz="2000" dirty="0">
              <a:solidFill>
                <a:srgbClr val="273239"/>
              </a:solidFill>
              <a:latin typeface="+mn-lt"/>
            </a:endParaRPr>
          </a:p>
          <a:p>
            <a:pPr eaLnBrk="1" fontAlgn="auto" hangingPunct="1">
              <a:spcBef>
                <a:spcPts val="0"/>
              </a:spcBef>
              <a:spcAft>
                <a:spcPts val="0"/>
              </a:spcAft>
              <a:defRPr/>
            </a:pPr>
            <a:r>
              <a:rPr lang="en-US" sz="2000" b="0" i="0" dirty="0">
                <a:solidFill>
                  <a:srgbClr val="000000"/>
                </a:solidFill>
                <a:effectLst/>
                <a:latin typeface="Consolas" panose="020B0609020204030204" pitchFamily="49" charset="0"/>
              </a:rPr>
              <a:t>fruits&lt;-</a:t>
            </a:r>
            <a:r>
              <a:rPr lang="en-US" sz="2000" b="0" i="0" dirty="0">
                <a:solidFill>
                  <a:srgbClr val="0000CD"/>
                </a:solidFill>
                <a:effectLst/>
                <a:latin typeface="Consolas" panose="020B0609020204030204" pitchFamily="49" charset="0"/>
              </a:rPr>
              <a:t>list</a:t>
            </a:r>
            <a:r>
              <a:rPr lang="en-US" sz="2000" b="0" i="0" dirty="0">
                <a:solidFill>
                  <a:srgbClr val="000000"/>
                </a:solidFill>
                <a:effectLst/>
                <a:latin typeface="Consolas" panose="020B0609020204030204" pitchFamily="49" charset="0"/>
              </a:rPr>
              <a:t>(</a:t>
            </a:r>
            <a:r>
              <a:rPr lang="en-US" sz="2000" b="0" i="0" dirty="0">
                <a:solidFill>
                  <a:srgbClr val="A52A2A"/>
                </a:solidFill>
                <a:effectLst/>
                <a:latin typeface="Consolas" panose="020B0609020204030204" pitchFamily="49" charset="0"/>
              </a:rPr>
              <a:t>"</a:t>
            </a:r>
            <a:r>
              <a:rPr lang="en-US" sz="2000" b="0" i="0" dirty="0" err="1">
                <a:solidFill>
                  <a:srgbClr val="A52A2A"/>
                </a:solidFill>
                <a:effectLst/>
                <a:latin typeface="Consolas" panose="020B0609020204030204" pitchFamily="49" charset="0"/>
              </a:rPr>
              <a:t>apple"</a:t>
            </a:r>
            <a:r>
              <a:rPr lang="en-US" sz="2000" b="0" i="0" dirty="0" err="1">
                <a:solidFill>
                  <a:srgbClr val="000000"/>
                </a:solidFill>
                <a:effectLst/>
                <a:latin typeface="Consolas" panose="020B0609020204030204" pitchFamily="49" charset="0"/>
              </a:rPr>
              <a:t>,</a:t>
            </a:r>
            <a:r>
              <a:rPr lang="en-US" sz="2000" b="0" i="0" dirty="0" err="1">
                <a:solidFill>
                  <a:srgbClr val="A52A2A"/>
                </a:solidFill>
                <a:effectLst/>
                <a:latin typeface="Consolas" panose="020B0609020204030204" pitchFamily="49" charset="0"/>
              </a:rPr>
              <a:t>"banana"</a:t>
            </a:r>
            <a:r>
              <a:rPr lang="en-US" sz="2000" b="0" i="0" dirty="0" err="1">
                <a:solidFill>
                  <a:srgbClr val="000000"/>
                </a:solidFill>
                <a:effectLst/>
                <a:latin typeface="Consolas" panose="020B0609020204030204" pitchFamily="49" charset="0"/>
              </a:rPr>
              <a:t>,</a:t>
            </a:r>
            <a:r>
              <a:rPr lang="en-US" sz="2000" b="0" i="0" dirty="0" err="1">
                <a:solidFill>
                  <a:srgbClr val="A52A2A"/>
                </a:solidFill>
                <a:effectLst/>
                <a:latin typeface="Consolas" panose="020B0609020204030204" pitchFamily="49" charset="0"/>
              </a:rPr>
              <a:t>"cherry</a:t>
            </a:r>
            <a:r>
              <a:rPr lang="en-US" sz="2000" b="0" i="0" dirty="0">
                <a:solidFill>
                  <a:srgbClr val="A52A2A"/>
                </a:solidFill>
                <a:effectLst/>
                <a:latin typeface="Consolas" panose="020B0609020204030204" pitchFamily="49" charset="0"/>
              </a:rPr>
              <a:t>"</a:t>
            </a:r>
            <a:r>
              <a:rPr lang="en-US" sz="2000" b="0" i="0" dirty="0">
                <a:solidFill>
                  <a:srgbClr val="000000"/>
                </a:solidFill>
                <a:effectLst/>
                <a:latin typeface="Consolas" panose="020B0609020204030204" pitchFamily="49" charset="0"/>
              </a:rPr>
              <a:t>)</a:t>
            </a:r>
            <a:r>
              <a:rPr lang="en-US" sz="2000" dirty="0"/>
              <a:t/>
            </a:r>
            <a:br>
              <a:rPr lang="en-US" sz="2000" dirty="0"/>
            </a:br>
            <a:r>
              <a:rPr lang="en-US" sz="2000" dirty="0"/>
              <a:t/>
            </a:r>
            <a:br>
              <a:rPr lang="en-US" sz="2000" dirty="0"/>
            </a:br>
            <a:r>
              <a:rPr lang="en-US" sz="2000" b="0" i="0" dirty="0">
                <a:solidFill>
                  <a:srgbClr val="0000CD"/>
                </a:solidFill>
                <a:effectLst/>
                <a:latin typeface="Consolas" panose="020B0609020204030204" pitchFamily="49" charset="0"/>
              </a:rPr>
              <a:t>for</a:t>
            </a:r>
            <a:r>
              <a:rPr lang="en-US" sz="2000" b="0" i="0" dirty="0">
                <a:solidFill>
                  <a:srgbClr val="000000"/>
                </a:solidFill>
                <a:effectLst/>
                <a:latin typeface="Consolas" panose="020B0609020204030204" pitchFamily="49" charset="0"/>
              </a:rPr>
              <a:t>(x </a:t>
            </a:r>
            <a:r>
              <a:rPr lang="en-US" sz="2000" b="0" i="0" dirty="0">
                <a:solidFill>
                  <a:srgbClr val="0000CD"/>
                </a:solidFill>
                <a:effectLst/>
                <a:latin typeface="Consolas" panose="020B0609020204030204" pitchFamily="49" charset="0"/>
              </a:rPr>
              <a:t>in</a:t>
            </a:r>
            <a:r>
              <a:rPr lang="en-US" sz="2000" b="0" i="0" dirty="0">
                <a:solidFill>
                  <a:srgbClr val="000000"/>
                </a:solidFill>
                <a:effectLst/>
                <a:latin typeface="Consolas" panose="020B0609020204030204" pitchFamily="49" charset="0"/>
              </a:rPr>
              <a:t> fruits) </a:t>
            </a:r>
          </a:p>
          <a:p>
            <a:pPr eaLnBrk="1" fontAlgn="auto" hangingPunct="1">
              <a:spcBef>
                <a:spcPts val="0"/>
              </a:spcBef>
              <a:spcAft>
                <a:spcPts val="0"/>
              </a:spcAft>
              <a:defRPr/>
            </a:pPr>
            <a:r>
              <a:rPr lang="en-US" sz="2000" b="0" i="0" dirty="0">
                <a:solidFill>
                  <a:srgbClr val="000000"/>
                </a:solidFill>
                <a:effectLst/>
                <a:latin typeface="Consolas" panose="020B0609020204030204" pitchFamily="49" charset="0"/>
              </a:rPr>
              <a:t>{</a:t>
            </a:r>
          </a:p>
          <a:p>
            <a:pPr eaLnBrk="1" fontAlgn="auto" hangingPunct="1">
              <a:spcBef>
                <a:spcPts val="0"/>
              </a:spcBef>
              <a:spcAft>
                <a:spcPts val="0"/>
              </a:spcAft>
              <a:defRPr/>
            </a:pPr>
            <a:r>
              <a:rPr lang="en-US" sz="2000" b="0" i="0" dirty="0">
                <a:solidFill>
                  <a:srgbClr val="0000CD"/>
                </a:solidFill>
                <a:effectLst/>
                <a:latin typeface="Consolas" panose="020B0609020204030204" pitchFamily="49" charset="0"/>
              </a:rPr>
              <a:t>print</a:t>
            </a:r>
            <a:r>
              <a:rPr lang="en-US" sz="2000" b="0" i="0" dirty="0">
                <a:solidFill>
                  <a:srgbClr val="000000"/>
                </a:solidFill>
                <a:effectLst/>
                <a:latin typeface="Consolas" panose="020B0609020204030204" pitchFamily="49" charset="0"/>
              </a:rPr>
              <a:t>(x)</a:t>
            </a:r>
            <a:r>
              <a:rPr lang="en-US" sz="2000" dirty="0"/>
              <a:t/>
            </a:r>
            <a:br>
              <a:rPr lang="en-US" sz="2000" dirty="0"/>
            </a:br>
            <a:r>
              <a:rPr lang="en-US" sz="2000" b="0" i="0" dirty="0">
                <a:solidFill>
                  <a:srgbClr val="000000"/>
                </a:solidFill>
                <a:effectLst/>
                <a:latin typeface="Consolas" panose="020B0609020204030204" pitchFamily="49" charset="0"/>
              </a:rPr>
              <a:t>}</a:t>
            </a:r>
          </a:p>
          <a:p>
            <a:pPr eaLnBrk="1" fontAlgn="auto" hangingPunct="1">
              <a:spcBef>
                <a:spcPts val="0"/>
              </a:spcBef>
              <a:spcAft>
                <a:spcPts val="0"/>
              </a:spcAft>
              <a:defRPr/>
            </a:pPr>
            <a:endParaRPr lang="en-US" sz="2000" dirty="0">
              <a:solidFill>
                <a:srgbClr val="000000"/>
              </a:solidFill>
              <a:latin typeface="Consolas" panose="020B0609020204030204" pitchFamily="49" charset="0"/>
            </a:endParaRPr>
          </a:p>
          <a:p>
            <a:pPr eaLnBrk="1" fontAlgn="auto" hangingPunct="1">
              <a:spcBef>
                <a:spcPts val="0"/>
              </a:spcBef>
              <a:spcAft>
                <a:spcPts val="0"/>
              </a:spcAft>
              <a:defRPr/>
            </a:pPr>
            <a:r>
              <a:rPr lang="en-US" sz="2000" b="1" dirty="0">
                <a:solidFill>
                  <a:schemeClr val="accent6">
                    <a:lumMod val="75000"/>
                  </a:schemeClr>
                </a:solidFill>
                <a:effectLst>
                  <a:outerShdw blurRad="38100" dist="38100" dir="2700000" algn="tl">
                    <a:srgbClr val="000000">
                      <a:alpha val="43137"/>
                    </a:srgbClr>
                  </a:outerShdw>
                </a:effectLst>
                <a:latin typeface="Consolas" panose="020B0609020204030204" pitchFamily="49" charset="0"/>
              </a:rPr>
              <a:t>Output</a:t>
            </a:r>
          </a:p>
          <a:p>
            <a:pPr eaLnBrk="1" fontAlgn="auto" hangingPunct="1">
              <a:spcBef>
                <a:spcPts val="0"/>
              </a:spcBef>
              <a:spcAft>
                <a:spcPts val="0"/>
              </a:spcAft>
              <a:defRPr/>
            </a:pPr>
            <a:endParaRPr lang="en-US" sz="2000" b="1" dirty="0">
              <a:solidFill>
                <a:schemeClr val="accent6">
                  <a:lumMod val="75000"/>
                </a:schemeClr>
              </a:solidFill>
              <a:effectLst>
                <a:outerShdw blurRad="38100" dist="38100" dir="2700000" algn="tl">
                  <a:srgbClr val="000000">
                    <a:alpha val="43137"/>
                  </a:srgbClr>
                </a:outerShdw>
              </a:effectLst>
              <a:latin typeface="Consolas" panose="020B0609020204030204" pitchFamily="49" charset="0"/>
            </a:endParaRPr>
          </a:p>
          <a:p>
            <a:pPr eaLnBrk="1" fontAlgn="auto" hangingPunct="1">
              <a:spcBef>
                <a:spcPts val="0"/>
              </a:spcBef>
              <a:spcAft>
                <a:spcPts val="0"/>
              </a:spcAft>
              <a:defRPr/>
            </a:pPr>
            <a:r>
              <a:rPr lang="en-US" sz="2000" b="1" dirty="0">
                <a:solidFill>
                  <a:schemeClr val="accent6">
                    <a:lumMod val="75000"/>
                  </a:schemeClr>
                </a:solidFill>
                <a:effectLst>
                  <a:outerShdw blurRad="38100" dist="38100" dir="2700000" algn="tl">
                    <a:srgbClr val="000000">
                      <a:alpha val="43137"/>
                    </a:srgbClr>
                  </a:outerShdw>
                </a:effectLst>
                <a:latin typeface="Consolas" panose="020B0609020204030204" pitchFamily="49" charset="0"/>
              </a:rPr>
              <a:t> </a:t>
            </a:r>
            <a:r>
              <a:rPr lang="en-US" sz="2000" b="1" dirty="0">
                <a:solidFill>
                  <a:schemeClr val="accent5">
                    <a:lumMod val="50000"/>
                  </a:schemeClr>
                </a:solidFill>
                <a:effectLst>
                  <a:outerShdw blurRad="38100" dist="38100" dir="2700000" algn="tl">
                    <a:srgbClr val="000000">
                      <a:alpha val="43137"/>
                    </a:srgbClr>
                  </a:outerShdw>
                </a:effectLst>
                <a:latin typeface="Consolas" panose="020B0609020204030204" pitchFamily="49" charset="0"/>
              </a:rPr>
              <a:t>[1] “apple” </a:t>
            </a:r>
          </a:p>
          <a:p>
            <a:pPr eaLnBrk="1" fontAlgn="auto" hangingPunct="1">
              <a:spcBef>
                <a:spcPts val="0"/>
              </a:spcBef>
              <a:spcAft>
                <a:spcPts val="0"/>
              </a:spcAft>
              <a:defRPr/>
            </a:pPr>
            <a:r>
              <a:rPr lang="en-US" sz="2000" b="1" dirty="0">
                <a:solidFill>
                  <a:schemeClr val="accent5">
                    <a:lumMod val="50000"/>
                  </a:schemeClr>
                </a:solidFill>
                <a:effectLst>
                  <a:outerShdw blurRad="38100" dist="38100" dir="2700000" algn="tl">
                    <a:srgbClr val="000000">
                      <a:alpha val="43137"/>
                    </a:srgbClr>
                  </a:outerShdw>
                </a:effectLst>
                <a:latin typeface="Consolas" panose="020B0609020204030204" pitchFamily="49" charset="0"/>
              </a:rPr>
              <a:t> [1] “banana” </a:t>
            </a:r>
          </a:p>
          <a:p>
            <a:pPr eaLnBrk="1" fontAlgn="auto" hangingPunct="1">
              <a:spcBef>
                <a:spcPts val="0"/>
              </a:spcBef>
              <a:spcAft>
                <a:spcPts val="0"/>
              </a:spcAft>
              <a:defRPr/>
            </a:pPr>
            <a:r>
              <a:rPr lang="en-US" sz="2000" b="1" i="0" dirty="0">
                <a:solidFill>
                  <a:schemeClr val="accent5">
                    <a:lumMod val="50000"/>
                  </a:schemeClr>
                </a:solidFill>
                <a:effectLst>
                  <a:outerShdw blurRad="38100" dist="38100" dir="2700000" algn="tl">
                    <a:srgbClr val="000000">
                      <a:alpha val="43137"/>
                    </a:srgbClr>
                  </a:outerShdw>
                </a:effectLst>
                <a:latin typeface="Consolas" panose="020B0609020204030204" pitchFamily="49" charset="0"/>
              </a:rPr>
              <a:t> </a:t>
            </a:r>
            <a:r>
              <a:rPr lang="en-US" sz="2000" b="1" dirty="0">
                <a:solidFill>
                  <a:schemeClr val="accent5">
                    <a:lumMod val="50000"/>
                  </a:schemeClr>
                </a:solidFill>
                <a:effectLst>
                  <a:outerShdw blurRad="38100" dist="38100" dir="2700000" algn="tl">
                    <a:srgbClr val="000000">
                      <a:alpha val="43137"/>
                    </a:srgbClr>
                  </a:outerShdw>
                </a:effectLst>
                <a:latin typeface="Consolas" panose="020B0609020204030204" pitchFamily="49" charset="0"/>
              </a:rPr>
              <a:t>[1] “cherry” </a:t>
            </a:r>
            <a:r>
              <a:rPr lang="it-IT" sz="2000" b="0" i="0" dirty="0">
                <a:solidFill>
                  <a:srgbClr val="FFFFFF"/>
                </a:solidFill>
                <a:effectLst/>
                <a:latin typeface="Consolas" panose="020B0609020204030204" pitchFamily="49" charset="0"/>
              </a:rPr>
              <a:t>anana"</a:t>
            </a:r>
            <a:r>
              <a:rPr lang="it-IT" sz="2000" dirty="0"/>
              <a:t/>
            </a:r>
            <a:br>
              <a:rPr lang="it-IT" sz="2000" dirty="0"/>
            </a:br>
            <a:r>
              <a:rPr lang="it-IT" sz="2000" b="0" i="0" dirty="0">
                <a:solidFill>
                  <a:srgbClr val="FFFFFF"/>
                </a:solidFill>
                <a:effectLst/>
                <a:latin typeface="Consolas" panose="020B0609020204030204" pitchFamily="49" charset="0"/>
              </a:rPr>
              <a:t>[1] "cherry«[1]{</a:t>
            </a:r>
            <a:endParaRPr lang="en-US" sz="2000" b="1" dirty="0">
              <a:solidFill>
                <a:schemeClr val="accent6">
                  <a:lumMod val="75000"/>
                </a:schemeClr>
              </a:solidFill>
              <a:effectLst>
                <a:outerShdw blurRad="38100" dist="38100" dir="2700000" algn="tl">
                  <a:srgbClr val="000000">
                    <a:alpha val="43137"/>
                  </a:srgbClr>
                </a:outerShdw>
              </a:effectLst>
              <a:latin typeface="Consolas" panose="020B0609020204030204" pitchFamily="49" charset="0"/>
            </a:endParaRPr>
          </a:p>
          <a:p>
            <a:pPr eaLnBrk="1" fontAlgn="auto" hangingPunct="1">
              <a:spcBef>
                <a:spcPts val="0"/>
              </a:spcBef>
              <a:spcAft>
                <a:spcPts val="0"/>
              </a:spcAft>
              <a:defRPr/>
            </a:pPr>
            <a:r>
              <a:rPr lang="it-IT" sz="2000" b="0" i="0" dirty="0">
                <a:solidFill>
                  <a:srgbClr val="FFFFFF"/>
                </a:solidFill>
                <a:effectLst/>
                <a:latin typeface="Consolas" panose="020B0609020204030204" pitchFamily="49" charset="0"/>
              </a:rPr>
              <a:t>[1] [1] "apple[1] "apple"</a:t>
            </a:r>
            <a:r>
              <a:rPr lang="it-IT" sz="2000" dirty="0"/>
              <a:t/>
            </a:r>
            <a:br>
              <a:rPr lang="it-IT" sz="2000" dirty="0"/>
            </a:br>
            <a:r>
              <a:rPr lang="it-IT" sz="2000" b="0" i="0" dirty="0">
                <a:solidFill>
                  <a:srgbClr val="FFFFFF"/>
                </a:solidFill>
                <a:effectLst/>
                <a:latin typeface="Consolas" panose="020B0609020204030204" pitchFamily="49" charset="0"/>
              </a:rPr>
              <a:t>[1] "banana"</a:t>
            </a:r>
            <a:r>
              <a:rPr lang="it-IT" sz="2000" dirty="0"/>
              <a:t/>
            </a:r>
            <a:br>
              <a:rPr lang="it-IT" sz="2000" dirty="0"/>
            </a:br>
            <a:r>
              <a:rPr lang="it-IT" sz="2000" b="0" i="0" dirty="0">
                <a:solidFill>
                  <a:srgbClr val="FFFFFF"/>
                </a:solidFill>
                <a:effectLst/>
                <a:latin typeface="Consolas" panose="020B0609020204030204" pitchFamily="49" charset="0"/>
              </a:rPr>
              <a:t>[1] "cherry[1] "apple"</a:t>
            </a:r>
          </a:p>
          <a:p>
            <a:pPr eaLnBrk="1" fontAlgn="auto" hangingPunct="1">
              <a:spcBef>
                <a:spcPts val="0"/>
              </a:spcBef>
              <a:spcAft>
                <a:spcPts val="0"/>
              </a:spcAft>
              <a:defRPr/>
            </a:pPr>
            <a:r>
              <a:rPr lang="it-IT" sz="2000" b="0" i="0" dirty="0">
                <a:solidFill>
                  <a:srgbClr val="FFFFFF"/>
                </a:solidFill>
                <a:effectLst/>
                <a:latin typeface="Consolas" panose="020B0609020204030204" pitchFamily="49" charset="0"/>
              </a:rPr>
              <a:t>[1] "banana"</a:t>
            </a:r>
          </a:p>
          <a:p>
            <a:pPr eaLnBrk="1" fontAlgn="auto" hangingPunct="1">
              <a:spcBef>
                <a:spcPts val="0"/>
              </a:spcBef>
              <a:spcAft>
                <a:spcPts val="0"/>
              </a:spcAft>
              <a:defRPr/>
            </a:pPr>
            <a:r>
              <a:rPr lang="it-IT" sz="2000" b="0" i="0" dirty="0">
                <a:solidFill>
                  <a:srgbClr val="FFFFFF"/>
                </a:solidFill>
                <a:effectLst/>
                <a:latin typeface="Consolas" panose="020B0609020204030204" pitchFamily="49" charset="0"/>
              </a:rPr>
              <a:t>[1] "cherry"""</a:t>
            </a:r>
            <a:r>
              <a:rPr lang="it-IT" sz="2000" dirty="0"/>
              <a:t/>
            </a:r>
            <a:br>
              <a:rPr lang="it-IT" sz="2000" dirty="0"/>
            </a:br>
            <a:r>
              <a:rPr lang="it-IT" sz="2000" b="0" i="0" dirty="0">
                <a:solidFill>
                  <a:srgbClr val="FFFFFF"/>
                </a:solidFill>
                <a:effectLst/>
                <a:latin typeface="Consolas" panose="020B0609020204030204" pitchFamily="49" charset="0"/>
              </a:rPr>
              <a:t>[1] "banana"</a:t>
            </a:r>
            <a:r>
              <a:rPr lang="it-IT" sz="2000" dirty="0"/>
              <a:t/>
            </a:r>
            <a:br>
              <a:rPr lang="it-IT" sz="2000" dirty="0"/>
            </a:br>
            <a:r>
              <a:rPr lang="it-IT" sz="2000" b="0" i="0" dirty="0">
                <a:solidFill>
                  <a:srgbClr val="FFFFFF"/>
                </a:solidFill>
                <a:effectLst/>
                <a:latin typeface="Consolas" panose="020B0609020204030204" pitchFamily="49" charset="0"/>
              </a:rPr>
              <a:t>[1] "cherry""apple"</a:t>
            </a:r>
            <a:r>
              <a:rPr lang="it-IT" sz="2000" dirty="0"/>
              <a:t/>
            </a:r>
            <a:br>
              <a:rPr lang="it-IT" sz="2000" dirty="0"/>
            </a:br>
            <a:r>
              <a:rPr lang="it-IT" sz="2000" b="0" i="0" dirty="0">
                <a:solidFill>
                  <a:srgbClr val="FFFFFF"/>
                </a:solidFill>
                <a:effectLst/>
                <a:latin typeface="Consolas" panose="020B0609020204030204" pitchFamily="49" charset="0"/>
              </a:rPr>
              <a:t>[1] "banana"</a:t>
            </a:r>
            <a:r>
              <a:rPr lang="it-IT" sz="2000" dirty="0"/>
              <a:t/>
            </a:r>
            <a:br>
              <a:rPr lang="it-IT" sz="2000" dirty="0"/>
            </a:br>
            <a:r>
              <a:rPr lang="it-IT" sz="2000" b="0" i="0" dirty="0">
                <a:solidFill>
                  <a:srgbClr val="FFFFFF"/>
                </a:solidFill>
                <a:effectLst/>
                <a:latin typeface="Consolas" panose="020B0609020204030204" pitchFamily="49" charset="0"/>
              </a:rPr>
              <a:t>[1] "cherry"</a:t>
            </a:r>
            <a:endParaRPr lang="en-US" sz="2000" b="1" dirty="0">
              <a:solidFill>
                <a:srgbClr val="00B050"/>
              </a:solidFill>
              <a:effectLst>
                <a:outerShdw blurRad="38100" dist="38100" dir="2700000" algn="tl">
                  <a:srgbClr val="000000">
                    <a:alpha val="43137"/>
                  </a:srgbClr>
                </a:outerShdw>
              </a:effectLst>
              <a:latin typeface="+mn-lt"/>
            </a:endParaRPr>
          </a:p>
        </p:txBody>
      </p:sp>
      <p:sp>
        <p:nvSpPr>
          <p:cNvPr id="3" name="Slide Number Placeholder 2"/>
          <p:cNvSpPr>
            <a:spLocks noGrp="1"/>
          </p:cNvSpPr>
          <p:nvPr>
            <p:ph type="sldNum" sz="quarter" idx="12"/>
          </p:nvPr>
        </p:nvSpPr>
        <p:spPr/>
        <p:txBody>
          <a:bodyPr/>
          <a:lstStyle/>
          <a:p>
            <a:pPr>
              <a:defRPr/>
            </a:pPr>
            <a:fld id="{0E2C37F8-A634-41C8-A5E7-C690E832736C}" type="slidenum">
              <a:rPr lang="en-US"/>
              <a:pPr>
                <a:defRPr/>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ChangeArrowheads="1"/>
          </p:cNvSpPr>
          <p:nvPr/>
        </p:nvSpPr>
        <p:spPr bwMode="auto">
          <a:xfrm>
            <a:off x="2152359" y="0"/>
            <a:ext cx="184731"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eaLnBrk="1" hangingPunct="1"/>
            <a:endParaRPr lang="en-US" altLang="en-US" sz="2000" b="1" dirty="0">
              <a:solidFill>
                <a:srgbClr val="0070C0"/>
              </a:solidFill>
              <a:latin typeface="+mn-lt"/>
            </a:endParaRPr>
          </a:p>
        </p:txBody>
      </p:sp>
      <p:sp>
        <p:nvSpPr>
          <p:cNvPr id="4" name="Slide Number Placeholder 3"/>
          <p:cNvSpPr>
            <a:spLocks noGrp="1"/>
          </p:cNvSpPr>
          <p:nvPr>
            <p:ph type="sldNum" sz="quarter" idx="12"/>
          </p:nvPr>
        </p:nvSpPr>
        <p:spPr/>
        <p:txBody>
          <a:bodyPr/>
          <a:lstStyle/>
          <a:p>
            <a:pPr>
              <a:defRPr/>
            </a:pPr>
            <a:fld id="{2F1090A1-F4AA-468D-89D6-0D8F005F8EFF}" type="slidenum">
              <a:rPr lang="en-US"/>
              <a:pPr>
                <a:defRPr/>
              </a:pPr>
              <a:t>27</a:t>
            </a:fld>
            <a:endParaRPr lang="en-US"/>
          </a:p>
        </p:txBody>
      </p:sp>
      <p:sp>
        <p:nvSpPr>
          <p:cNvPr id="5" name="TextBox 4"/>
          <p:cNvSpPr txBox="1"/>
          <p:nvPr/>
        </p:nvSpPr>
        <p:spPr>
          <a:xfrm>
            <a:off x="152400" y="101600"/>
            <a:ext cx="7848600" cy="5215890"/>
          </a:xfrm>
          <a:prstGeom prst="rect">
            <a:avLst/>
          </a:prstGeom>
          <a:noFill/>
        </p:spPr>
        <p:txBody>
          <a:bodyPr wrap="square">
            <a:spAutoFit/>
          </a:bodyPr>
          <a:lstStyle/>
          <a:p>
            <a:pPr algn="just" fontAlgn="base">
              <a:lnSpc>
                <a:spcPct val="150000"/>
              </a:lnSpc>
            </a:pPr>
            <a:r>
              <a:rPr lang="en-US" b="1" i="0" dirty="0">
                <a:solidFill>
                  <a:srgbClr val="00B0F0"/>
                </a:solidFill>
                <a:effectLst/>
                <a:latin typeface="Times New Roman" panose="02020603050405020304" pitchFamily="18" charset="0"/>
                <a:cs typeface="Times New Roman" panose="02020603050405020304" pitchFamily="18" charset="0"/>
              </a:rPr>
              <a:t>While Loop in R </a:t>
            </a:r>
          </a:p>
          <a:p>
            <a:pPr algn="just" fontAlgn="base">
              <a:lnSpc>
                <a:spcPct val="150000"/>
              </a:lnSpc>
            </a:pPr>
            <a:r>
              <a:rPr lang="en-US" b="0" i="0" dirty="0">
                <a:solidFill>
                  <a:srgbClr val="273239"/>
                </a:solidFill>
                <a:effectLst/>
                <a:latin typeface="Times New Roman" panose="02020603050405020304" pitchFamily="18" charset="0"/>
                <a:cs typeface="Times New Roman" panose="02020603050405020304" pitchFamily="18" charset="0"/>
              </a:rPr>
              <a:t>	</a:t>
            </a:r>
          </a:p>
          <a:p>
            <a:pPr algn="just" fontAlgn="base">
              <a:lnSpc>
                <a:spcPct val="150000"/>
              </a:lnSpc>
            </a:pPr>
            <a:r>
              <a:rPr lang="en-US" b="0" i="0" dirty="0">
                <a:solidFill>
                  <a:srgbClr val="273239"/>
                </a:solidFill>
                <a:effectLst/>
                <a:latin typeface="Times New Roman" panose="02020603050405020304" pitchFamily="18" charset="0"/>
                <a:cs typeface="Times New Roman" panose="02020603050405020304" pitchFamily="18" charset="0"/>
              </a:rPr>
              <a:t>It is a type of control statement that will run a statement or a set of statements repeatedly unless the given condition becomes false. It is also an entry-controlled loop, in this loop, the test condition is tested first, then the body of the loop is executed, the loop body would not be executed if the test condition is false. </a:t>
            </a:r>
          </a:p>
          <a:p>
            <a:pPr algn="just">
              <a:lnSpc>
                <a:spcPct val="150000"/>
              </a:lnSpc>
            </a:pPr>
            <a:r>
              <a:rPr lang="en-IN" b="1" i="0" dirty="0">
                <a:solidFill>
                  <a:schemeClr val="accent2"/>
                </a:solidFill>
                <a:effectLst/>
                <a:latin typeface="Times New Roman" panose="02020603050405020304" pitchFamily="18" charset="0"/>
                <a:cs typeface="Times New Roman" panose="02020603050405020304" pitchFamily="18" charset="0"/>
              </a:rPr>
              <a:t>Syntax</a:t>
            </a:r>
            <a:r>
              <a:rPr lang="en-IN" b="1" i="0" dirty="0">
                <a:solidFill>
                  <a:srgbClr val="273239"/>
                </a:solidFill>
                <a:effectLst/>
                <a:latin typeface="Times New Roman" panose="02020603050405020304" pitchFamily="18" charset="0"/>
                <a:cs typeface="Times New Roman" panose="02020603050405020304" pitchFamily="18" charset="0"/>
              </a:rPr>
              <a:t>: </a:t>
            </a:r>
          </a:p>
          <a:p>
            <a:pPr algn="just">
              <a:lnSpc>
                <a:spcPct val="150000"/>
              </a:lnSpc>
            </a:pPr>
            <a:r>
              <a:rPr lang="en-IN" b="1" i="0" dirty="0">
                <a:solidFill>
                  <a:srgbClr val="006699"/>
                </a:solidFill>
                <a:effectLst/>
                <a:latin typeface="Times New Roman" panose="02020603050405020304" pitchFamily="18" charset="0"/>
                <a:cs typeface="Times New Roman" panose="02020603050405020304" pitchFamily="18" charset="0"/>
              </a:rPr>
              <a:t>while</a:t>
            </a:r>
            <a:r>
              <a:rPr lang="en-IN" b="0" i="0" dirty="0">
                <a:solidFill>
                  <a:srgbClr val="000000"/>
                </a:solidFill>
                <a:effectLst/>
                <a:latin typeface="Times New Roman" panose="02020603050405020304" pitchFamily="18" charset="0"/>
                <a:cs typeface="Times New Roman" panose="02020603050405020304" pitchFamily="18" charset="0"/>
              </a:rPr>
              <a:t> (expression)</a:t>
            </a:r>
          </a:p>
          <a:p>
            <a:pPr algn="just">
              <a:lnSpc>
                <a:spcPct val="150000"/>
              </a:lnSpc>
            </a:pPr>
            <a:r>
              <a:rPr lang="en-IN" b="0" i="0" dirty="0">
                <a:solidFill>
                  <a:srgbClr val="000000"/>
                </a:solidFill>
                <a:effectLst/>
                <a:latin typeface="inter-regular"/>
              </a:rPr>
              <a:t> </a:t>
            </a:r>
            <a:r>
              <a:rPr lang="en-IN" b="0" i="0" dirty="0">
                <a:solidFill>
                  <a:srgbClr val="000000"/>
                </a:solidFill>
                <a:effectLst/>
                <a:latin typeface="Times New Roman" panose="02020603050405020304" pitchFamily="18" charset="0"/>
                <a:cs typeface="Times New Roman" panose="02020603050405020304" pitchFamily="18" charset="0"/>
              </a:rPr>
              <a:t>{  </a:t>
            </a:r>
          </a:p>
          <a:p>
            <a:pPr algn="just">
              <a:lnSpc>
                <a:spcPct val="150000"/>
              </a:lnSpc>
            </a:pPr>
            <a:r>
              <a:rPr lang="en-IN" b="0" i="0" dirty="0">
                <a:solidFill>
                  <a:srgbClr val="000000"/>
                </a:solidFill>
                <a:effectLst/>
                <a:latin typeface="Times New Roman" panose="02020603050405020304" pitchFamily="18" charset="0"/>
                <a:cs typeface="Times New Roman" panose="02020603050405020304" pitchFamily="18" charset="0"/>
              </a:rPr>
              <a:t>statement  </a:t>
            </a:r>
          </a:p>
          <a:p>
            <a:pPr algn="just">
              <a:lnSpc>
                <a:spcPct val="150000"/>
              </a:lnSpc>
            </a:pPr>
            <a:r>
              <a:rPr lang="en-IN" b="0" i="0" dirty="0">
                <a:solidFill>
                  <a:srgbClr val="000000"/>
                </a:solidFill>
                <a:effectLst/>
                <a:latin typeface="Times New Roman" panose="02020603050405020304" pitchFamily="18" charset="0"/>
                <a:cs typeface="Times New Roman" panose="02020603050405020304" pitchFamily="18" charset="0"/>
              </a:rPr>
              <a:t>}  </a:t>
            </a:r>
          </a:p>
          <a:p>
            <a:pPr algn="just"/>
            <a:endParaRPr lang="en-IN" b="1" i="0" dirty="0">
              <a:solidFill>
                <a:srgbClr val="273239"/>
              </a:solidFill>
              <a:effectLst/>
              <a:latin typeface="Nunito" pitchFamily="2" charset="0"/>
            </a:endParaRPr>
          </a:p>
          <a:p>
            <a:pPr algn="just" fontAlgn="base"/>
            <a:endParaRPr lang="en-US" b="0" i="0" dirty="0">
              <a:solidFill>
                <a:srgbClr val="273239"/>
              </a:solidFill>
              <a:effectLst/>
              <a:latin typeface="Nunito" pitchFamily="2"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p:cNvSpPr>
            <a:spLocks noChangeArrowheads="1"/>
          </p:cNvSpPr>
          <p:nvPr/>
        </p:nvSpPr>
        <p:spPr bwMode="auto">
          <a:xfrm>
            <a:off x="0" y="628650"/>
            <a:ext cx="9144000" cy="12604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IN" sz="2800" b="1" i="0" dirty="0">
                <a:solidFill>
                  <a:srgbClr val="0070C0"/>
                </a:solidFill>
                <a:effectLst/>
                <a:latin typeface="Times New Roman" panose="02020603050405020304" pitchFamily="18" charset="0"/>
                <a:cs typeface="Times New Roman" panose="02020603050405020304" pitchFamily="18" charset="0"/>
              </a:rPr>
              <a:t>Flow Diagram:</a:t>
            </a:r>
            <a:r>
              <a:rPr lang="en-IN" sz="2800" b="1" i="0" dirty="0">
                <a:solidFill>
                  <a:srgbClr val="273239"/>
                </a:solidFill>
                <a:effectLst/>
                <a:latin typeface="Times New Roman" panose="02020603050405020304" pitchFamily="18" charset="0"/>
                <a:cs typeface="Times New Roman" panose="02020603050405020304" pitchFamily="18" charset="0"/>
              </a:rPr>
              <a:t> </a:t>
            </a:r>
          </a:p>
          <a:p>
            <a:pPr eaLnBrk="1" hangingPunct="1"/>
            <a:endParaRPr lang="en-US" altLang="en-US" sz="2800" dirty="0"/>
          </a:p>
          <a:p>
            <a:pPr algn="ctr" eaLnBrk="1" hangingPunct="1"/>
            <a:endParaRPr lang="en-US" altLang="en-US" sz="2000" b="1" dirty="0">
              <a:solidFill>
                <a:srgbClr val="7030A0"/>
              </a:solidFill>
              <a:latin typeface="+mn-lt"/>
            </a:endParaRPr>
          </a:p>
        </p:txBody>
      </p:sp>
      <p:sp>
        <p:nvSpPr>
          <p:cNvPr id="3" name="Slide Number Placeholder 2"/>
          <p:cNvSpPr>
            <a:spLocks noGrp="1"/>
          </p:cNvSpPr>
          <p:nvPr>
            <p:ph type="sldNum" sz="quarter" idx="12"/>
          </p:nvPr>
        </p:nvSpPr>
        <p:spPr/>
        <p:txBody>
          <a:bodyPr/>
          <a:lstStyle/>
          <a:p>
            <a:pPr>
              <a:defRPr/>
            </a:pPr>
            <a:fld id="{5A4E84B8-FFFF-4E93-A9D6-74C91426D340}" type="slidenum">
              <a:rPr lang="en-US"/>
              <a:pPr>
                <a:defRPr/>
              </a:pPr>
              <a:t>28</a:t>
            </a:fld>
            <a:endParaRPr lang="en-US"/>
          </a:p>
        </p:txBody>
      </p:sp>
      <p:pic>
        <p:nvPicPr>
          <p:cNvPr id="4" name="Picture 3"/>
          <p:cNvPicPr>
            <a:picLocks noChangeAspect="1"/>
          </p:cNvPicPr>
          <p:nvPr/>
        </p:nvPicPr>
        <p:blipFill>
          <a:blip r:embed="rId2"/>
          <a:stretch>
            <a:fillRect/>
          </a:stretch>
        </p:blipFill>
        <p:spPr>
          <a:xfrm>
            <a:off x="533401" y="1204912"/>
            <a:ext cx="7967662" cy="3309938"/>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85750"/>
            <a:ext cx="8610600" cy="5940088"/>
          </a:xfrm>
          <a:prstGeom prst="rect">
            <a:avLst/>
          </a:prstGeom>
        </p:spPr>
        <p:txBody>
          <a:bodyPr wrap="square">
            <a:spAutoFit/>
          </a:bodyPr>
          <a:lstStyle/>
          <a:p>
            <a:pPr algn="just" eaLnBrk="1" fontAlgn="auto" hangingPunct="1">
              <a:spcBef>
                <a:spcPts val="0"/>
              </a:spcBef>
              <a:spcAft>
                <a:spcPts val="0"/>
              </a:spcAft>
              <a:defRPr/>
            </a:pPr>
            <a:r>
              <a:rPr lang="en-IN" sz="2000" b="0" i="0" dirty="0">
                <a:solidFill>
                  <a:srgbClr val="C00000"/>
                </a:solidFill>
                <a:effectLst/>
                <a:latin typeface="Segoe UI" panose="020B0502040204020203" pitchFamily="34" charset="0"/>
              </a:rPr>
              <a:t>Example: </a:t>
            </a:r>
            <a:r>
              <a:rPr lang="en-IN" sz="2000" b="0" i="0" dirty="0">
                <a:effectLst/>
                <a:latin typeface="Segoe UI" panose="020B0502040204020203" pitchFamily="34" charset="0"/>
              </a:rPr>
              <a:t>Print </a:t>
            </a:r>
            <a:r>
              <a:rPr lang="en-IN" sz="2000" b="0" i="0" dirty="0" err="1">
                <a:effectLst/>
                <a:latin typeface="Segoe UI" panose="020B0502040204020203" pitchFamily="34" charset="0"/>
              </a:rPr>
              <a:t>i</a:t>
            </a:r>
            <a:r>
              <a:rPr lang="en-IN" sz="2000" b="0" i="0" dirty="0">
                <a:effectLst/>
                <a:latin typeface="Segoe UI" panose="020B0502040204020203" pitchFamily="34" charset="0"/>
              </a:rPr>
              <a:t>  as long as  </a:t>
            </a:r>
            <a:r>
              <a:rPr lang="en-IN" sz="2000" b="0" i="0" dirty="0" err="1">
                <a:effectLst/>
                <a:latin typeface="Segoe UI" panose="020B0502040204020203" pitchFamily="34" charset="0"/>
              </a:rPr>
              <a:t>i</a:t>
            </a:r>
            <a:r>
              <a:rPr lang="en-IN" sz="2000" b="0" i="0" dirty="0">
                <a:effectLst/>
                <a:latin typeface="Segoe UI" panose="020B0502040204020203" pitchFamily="34" charset="0"/>
              </a:rPr>
              <a:t> is less than 6</a:t>
            </a:r>
          </a:p>
          <a:p>
            <a:pPr algn="just" eaLnBrk="1" fontAlgn="auto" hangingPunct="1">
              <a:spcBef>
                <a:spcPts val="0"/>
              </a:spcBef>
              <a:spcAft>
                <a:spcPts val="0"/>
              </a:spcAft>
              <a:defRPr/>
            </a:pPr>
            <a:endParaRPr lang="nn-NO" sz="2000" b="0" i="0" dirty="0">
              <a:effectLst/>
              <a:latin typeface="Segoe UI" panose="020B0502040204020203" pitchFamily="34" charset="0"/>
            </a:endParaRPr>
          </a:p>
          <a:p>
            <a:pPr algn="just" eaLnBrk="1" fontAlgn="auto" hangingPunct="1">
              <a:spcBef>
                <a:spcPts val="0"/>
              </a:spcBef>
              <a:spcAft>
                <a:spcPts val="0"/>
              </a:spcAft>
              <a:defRPr/>
            </a:pPr>
            <a:r>
              <a:rPr lang="nn-NO" sz="2000" b="0" i="0" dirty="0">
                <a:effectLst/>
                <a:latin typeface="Segoe UI" panose="020B0502040204020203" pitchFamily="34" charset="0"/>
              </a:rPr>
              <a:t>i &lt;- 1</a:t>
            </a:r>
          </a:p>
          <a:p>
            <a:pPr algn="just" eaLnBrk="1" fontAlgn="auto" hangingPunct="1">
              <a:spcBef>
                <a:spcPts val="0"/>
              </a:spcBef>
              <a:spcAft>
                <a:spcPts val="0"/>
              </a:spcAft>
              <a:defRPr/>
            </a:pPr>
            <a:r>
              <a:rPr lang="nn-NO" sz="2000" b="0" i="0" dirty="0">
                <a:effectLst/>
                <a:latin typeface="Segoe UI" panose="020B0502040204020203" pitchFamily="34" charset="0"/>
              </a:rPr>
              <a:t>while (i &lt; 6) {</a:t>
            </a:r>
          </a:p>
          <a:p>
            <a:pPr algn="just" eaLnBrk="1" fontAlgn="auto" hangingPunct="1">
              <a:spcBef>
                <a:spcPts val="0"/>
              </a:spcBef>
              <a:spcAft>
                <a:spcPts val="0"/>
              </a:spcAft>
              <a:defRPr/>
            </a:pPr>
            <a:r>
              <a:rPr lang="nn-NO" sz="2000" b="0" i="0" dirty="0">
                <a:effectLst/>
                <a:latin typeface="Segoe UI" panose="020B0502040204020203" pitchFamily="34" charset="0"/>
              </a:rPr>
              <a:t>  print(i)</a:t>
            </a:r>
          </a:p>
          <a:p>
            <a:pPr algn="just" eaLnBrk="1" fontAlgn="auto" hangingPunct="1">
              <a:spcBef>
                <a:spcPts val="0"/>
              </a:spcBef>
              <a:spcAft>
                <a:spcPts val="0"/>
              </a:spcAft>
              <a:defRPr/>
            </a:pPr>
            <a:r>
              <a:rPr lang="nn-NO" sz="2000" b="0" i="0" dirty="0">
                <a:effectLst/>
                <a:latin typeface="Segoe UI" panose="020B0502040204020203" pitchFamily="34" charset="0"/>
              </a:rPr>
              <a:t>  i &lt;- i + 1</a:t>
            </a:r>
          </a:p>
          <a:p>
            <a:pPr algn="just" eaLnBrk="1" fontAlgn="auto" hangingPunct="1">
              <a:spcBef>
                <a:spcPts val="0"/>
              </a:spcBef>
              <a:spcAft>
                <a:spcPts val="0"/>
              </a:spcAft>
              <a:defRPr/>
            </a:pPr>
            <a:r>
              <a:rPr lang="nn-NO" sz="2000" b="0" i="0" dirty="0">
                <a:effectLst/>
                <a:latin typeface="Segoe UI" panose="020B0502040204020203" pitchFamily="34" charset="0"/>
              </a:rPr>
              <a:t>}</a:t>
            </a:r>
          </a:p>
          <a:p>
            <a:pPr algn="just" eaLnBrk="1" fontAlgn="auto" hangingPunct="1">
              <a:spcBef>
                <a:spcPts val="0"/>
              </a:spcBef>
              <a:spcAft>
                <a:spcPts val="0"/>
              </a:spcAft>
              <a:defRPr/>
            </a:pPr>
            <a:endParaRPr lang="en-IN" sz="2000" b="0" i="0" dirty="0">
              <a:solidFill>
                <a:schemeClr val="accent6">
                  <a:lumMod val="75000"/>
                </a:schemeClr>
              </a:solidFill>
              <a:effectLst/>
              <a:latin typeface="Segoe UI" panose="020B0502040204020203" pitchFamily="34" charset="0"/>
            </a:endParaRPr>
          </a:p>
          <a:p>
            <a:pPr algn="just" eaLnBrk="1" fontAlgn="auto" hangingPunct="1">
              <a:spcBef>
                <a:spcPts val="0"/>
              </a:spcBef>
              <a:spcAft>
                <a:spcPts val="0"/>
              </a:spcAft>
              <a:defRPr/>
            </a:pPr>
            <a:r>
              <a:rPr lang="en-IN" sz="2000" b="0" i="0" dirty="0">
                <a:solidFill>
                  <a:schemeClr val="accent6">
                    <a:lumMod val="75000"/>
                  </a:schemeClr>
                </a:solidFill>
                <a:effectLst/>
                <a:cs typeface="Calibri" panose="020F0502020204030204" pitchFamily="34" charset="0"/>
              </a:rPr>
              <a:t>Output</a:t>
            </a:r>
          </a:p>
          <a:p>
            <a:pPr eaLnBrk="1" fontAlgn="auto" hangingPunct="1">
              <a:spcBef>
                <a:spcPts val="0"/>
              </a:spcBef>
              <a:spcAft>
                <a:spcPts val="0"/>
              </a:spcAft>
              <a:defRPr/>
            </a:pPr>
            <a:r>
              <a:rPr lang="en-IN" sz="2000" b="0" i="0" dirty="0">
                <a:solidFill>
                  <a:srgbClr val="FFFFFF"/>
                </a:solidFill>
                <a:effectLst/>
                <a:cs typeface="Calibri" panose="020F0502020204030204" pitchFamily="34" charset="0"/>
              </a:rPr>
              <a:t>[ 1[[</a:t>
            </a:r>
            <a:r>
              <a:rPr lang="en-IN" sz="2000" dirty="0">
                <a:cs typeface="Calibri" panose="020F0502020204030204" pitchFamily="34" charset="0"/>
              </a:rPr>
              <a:t/>
            </a:r>
            <a:br>
              <a:rPr lang="en-IN" sz="2000" dirty="0">
                <a:cs typeface="Calibri" panose="020F0502020204030204" pitchFamily="34" charset="0"/>
              </a:rPr>
            </a:br>
            <a:r>
              <a:rPr lang="en-IN" sz="2000" dirty="0">
                <a:solidFill>
                  <a:srgbClr val="1438AC"/>
                </a:solidFill>
                <a:cs typeface="Calibri" panose="020F0502020204030204" pitchFamily="34" charset="0"/>
              </a:rPr>
              <a:t>[1] 1</a:t>
            </a:r>
            <a:br>
              <a:rPr lang="en-IN" sz="2000" dirty="0">
                <a:solidFill>
                  <a:srgbClr val="1438AC"/>
                </a:solidFill>
                <a:cs typeface="Calibri" panose="020F0502020204030204" pitchFamily="34" charset="0"/>
              </a:rPr>
            </a:br>
            <a:r>
              <a:rPr lang="en-IN" sz="2000" dirty="0">
                <a:solidFill>
                  <a:srgbClr val="1438AC"/>
                </a:solidFill>
                <a:cs typeface="Calibri" panose="020F0502020204030204" pitchFamily="34" charset="0"/>
              </a:rPr>
              <a:t>[1] 2</a:t>
            </a:r>
          </a:p>
          <a:p>
            <a:pPr eaLnBrk="1" fontAlgn="auto" hangingPunct="1">
              <a:spcBef>
                <a:spcPts val="0"/>
              </a:spcBef>
              <a:spcAft>
                <a:spcPts val="0"/>
              </a:spcAft>
              <a:defRPr/>
            </a:pPr>
            <a:r>
              <a:rPr lang="en-IN" sz="2000" dirty="0">
                <a:solidFill>
                  <a:srgbClr val="1438AC"/>
                </a:solidFill>
                <a:cs typeface="Calibri" panose="020F0502020204030204" pitchFamily="34" charset="0"/>
              </a:rPr>
              <a:t>[1] 3</a:t>
            </a:r>
            <a:endParaRPr lang="en-IN" sz="2000" b="0" i="0" dirty="0">
              <a:solidFill>
                <a:srgbClr val="1438AC"/>
              </a:solidFill>
              <a:effectLst/>
              <a:cs typeface="Calibri" panose="020F0502020204030204" pitchFamily="34" charset="0"/>
            </a:endParaRPr>
          </a:p>
          <a:p>
            <a:pPr eaLnBrk="1" fontAlgn="auto" hangingPunct="1">
              <a:spcBef>
                <a:spcPts val="0"/>
              </a:spcBef>
              <a:spcAft>
                <a:spcPts val="0"/>
              </a:spcAft>
              <a:defRPr/>
            </a:pPr>
            <a:r>
              <a:rPr lang="en-IN" sz="2000" dirty="0">
                <a:solidFill>
                  <a:srgbClr val="1438AC"/>
                </a:solidFill>
                <a:cs typeface="Calibri" panose="020F0502020204030204" pitchFamily="34" charset="0"/>
              </a:rPr>
              <a:t>[1] 4</a:t>
            </a:r>
          </a:p>
          <a:p>
            <a:pPr eaLnBrk="1" fontAlgn="auto" hangingPunct="1">
              <a:spcBef>
                <a:spcPts val="0"/>
              </a:spcBef>
              <a:spcAft>
                <a:spcPts val="0"/>
              </a:spcAft>
              <a:defRPr/>
            </a:pPr>
            <a:r>
              <a:rPr lang="en-IN" sz="2000" dirty="0">
                <a:solidFill>
                  <a:srgbClr val="1438AC"/>
                </a:solidFill>
                <a:cs typeface="Calibri" panose="020F0502020204030204" pitchFamily="34" charset="0"/>
              </a:rPr>
              <a:t>[1] 5</a:t>
            </a:r>
            <a:r>
              <a:rPr lang="en-IN" sz="2000" b="0" i="0" dirty="0">
                <a:solidFill>
                  <a:srgbClr val="1438AC"/>
                </a:solidFill>
                <a:effectLst/>
                <a:cs typeface="Calibri" panose="020F0502020204030204" pitchFamily="34" charset="0"/>
              </a:rPr>
              <a:t> </a:t>
            </a:r>
            <a:r>
              <a:rPr lang="en-IN" sz="2000" dirty="0"/>
              <a:t/>
            </a:r>
            <a:br>
              <a:rPr lang="en-IN" sz="2000" dirty="0"/>
            </a:br>
            <a:r>
              <a:rPr lang="en-IN" sz="2000" b="0" i="0" dirty="0">
                <a:solidFill>
                  <a:srgbClr val="FFFFFF"/>
                </a:solidFill>
                <a:effectLst/>
                <a:latin typeface="Consolas" panose="020B0609020204030204" pitchFamily="49" charset="0"/>
              </a:rPr>
              <a:t>[1] 4</a:t>
            </a:r>
            <a:r>
              <a:rPr lang="en-IN" sz="2000" dirty="0"/>
              <a:t/>
            </a:r>
            <a:br>
              <a:rPr lang="en-IN" sz="2000" dirty="0"/>
            </a:br>
            <a:r>
              <a:rPr lang="en-IN" sz="2000" b="0" i="0" dirty="0">
                <a:solidFill>
                  <a:srgbClr val="FFFFFF"/>
                </a:solidFill>
                <a:effectLst/>
                <a:latin typeface="Consolas" panose="020B0609020204030204" pitchFamily="49" charset="0"/>
              </a:rPr>
              <a:t>[1] 5</a:t>
            </a:r>
            <a:endParaRPr lang="en-IN" sz="2000" b="0" i="0" dirty="0">
              <a:solidFill>
                <a:schemeClr val="accent6">
                  <a:lumMod val="75000"/>
                </a:schemeClr>
              </a:solidFill>
              <a:effectLst/>
              <a:latin typeface="Segoe UI" panose="020B0502040204020203" pitchFamily="34" charset="0"/>
            </a:endParaRPr>
          </a:p>
          <a:p>
            <a:pPr algn="just" eaLnBrk="1" fontAlgn="auto" hangingPunct="1">
              <a:spcBef>
                <a:spcPts val="0"/>
              </a:spcBef>
              <a:spcAft>
                <a:spcPts val="0"/>
              </a:spcAft>
              <a:defRPr/>
            </a:pPr>
            <a:endParaRPr lang="en-IN" sz="2000" b="0" i="0" dirty="0">
              <a:solidFill>
                <a:srgbClr val="C00000"/>
              </a:solidFill>
              <a:effectLst/>
              <a:latin typeface="Segoe UI" panose="020B0502040204020203" pitchFamily="34" charset="0"/>
            </a:endParaRPr>
          </a:p>
          <a:p>
            <a:pPr algn="just" eaLnBrk="1" fontAlgn="auto" hangingPunct="1">
              <a:spcBef>
                <a:spcPts val="0"/>
              </a:spcBef>
              <a:spcAft>
                <a:spcPts val="0"/>
              </a:spcAft>
              <a:defRPr/>
            </a:pPr>
            <a:endParaRPr lang="en-US" sz="2000" b="1" dirty="0">
              <a:solidFill>
                <a:srgbClr val="002060"/>
              </a:solidFill>
              <a:effectLst>
                <a:outerShdw blurRad="38100" dist="38100" dir="2700000" algn="tl">
                  <a:srgbClr val="000000">
                    <a:alpha val="43137"/>
                  </a:srgbClr>
                </a:outerShdw>
              </a:effectLst>
              <a:latin typeface="+mn-lt"/>
            </a:endParaRPr>
          </a:p>
        </p:txBody>
      </p:sp>
      <p:sp>
        <p:nvSpPr>
          <p:cNvPr id="3" name="Slide Number Placeholder 2"/>
          <p:cNvSpPr>
            <a:spLocks noGrp="1"/>
          </p:cNvSpPr>
          <p:nvPr>
            <p:ph type="sldNum" sz="quarter" idx="12"/>
          </p:nvPr>
        </p:nvSpPr>
        <p:spPr/>
        <p:txBody>
          <a:bodyPr/>
          <a:lstStyle/>
          <a:p>
            <a:pPr>
              <a:defRPr/>
            </a:pPr>
            <a:fld id="{28E853D2-B212-45F2-A4EB-24D0235D8A80}" type="slidenum">
              <a:rPr lang="en-US"/>
              <a:pPr>
                <a:defRPr/>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285751"/>
            <a:ext cx="8382000" cy="5940088"/>
          </a:xfrm>
          <a:prstGeom prst="rect">
            <a:avLst/>
          </a:prstGeom>
        </p:spPr>
        <p:txBody>
          <a:bodyPr wrap="square">
            <a:spAutoFit/>
          </a:bodyPr>
          <a:lstStyle/>
          <a:p>
            <a:pPr marL="571500" indent="-571500" algn="just" eaLnBrk="1" fontAlgn="auto" hangingPunct="1">
              <a:spcBef>
                <a:spcPts val="0"/>
              </a:spcBef>
              <a:spcAft>
                <a:spcPts val="0"/>
              </a:spcAft>
              <a:defRPr/>
            </a:pPr>
            <a:r>
              <a:rPr lang="en-US" sz="2000" dirty="0">
                <a:solidFill>
                  <a:srgbClr val="00B050"/>
                </a:solidFill>
                <a:cs typeface="Calibri" panose="020F0502020204030204" pitchFamily="34" charset="0"/>
              </a:rPr>
              <a:t>R Variables</a:t>
            </a:r>
          </a:p>
          <a:p>
            <a:pPr marL="571500" indent="-571500" algn="just" eaLnBrk="1" fontAlgn="auto" hangingPunct="1">
              <a:spcBef>
                <a:spcPts val="0"/>
              </a:spcBef>
              <a:spcAft>
                <a:spcPts val="0"/>
              </a:spcAft>
              <a:defRPr/>
            </a:pPr>
            <a:r>
              <a:rPr lang="en-US" sz="2000" dirty="0">
                <a:cs typeface="Calibri" panose="020F0502020204030204" pitchFamily="34" charset="0"/>
              </a:rPr>
              <a:t>     A variable is a memory allocated for the storage of specific data and the name associated with the variable is used to work around this reserved block. </a:t>
            </a:r>
          </a:p>
          <a:p>
            <a:r>
              <a:rPr lang="en-US" sz="2000" b="1" dirty="0">
                <a:solidFill>
                  <a:srgbClr val="FF0000"/>
                </a:solidFill>
                <a:cs typeface="Calibri" panose="020F0502020204030204" pitchFamily="34" charset="0"/>
              </a:rPr>
              <a:t>Syntax</a:t>
            </a:r>
          </a:p>
          <a:p>
            <a:endParaRPr lang="en-US" sz="2000" b="1" dirty="0">
              <a:cs typeface="Calibri" panose="020F0502020204030204" pitchFamily="34" charset="0"/>
            </a:endParaRPr>
          </a:p>
          <a:p>
            <a:r>
              <a:rPr lang="en-US" sz="2000" dirty="0">
                <a:cs typeface="Calibri" panose="020F0502020204030204" pitchFamily="34" charset="0"/>
              </a:rPr>
              <a:t>Using equal to operators</a:t>
            </a:r>
            <a:br>
              <a:rPr lang="en-US" sz="2000" dirty="0">
                <a:cs typeface="Calibri" panose="020F0502020204030204" pitchFamily="34" charset="0"/>
              </a:rPr>
            </a:br>
            <a:r>
              <a:rPr lang="en-US" sz="2000" dirty="0">
                <a:cs typeface="Calibri" panose="020F0502020204030204" pitchFamily="34" charset="0"/>
              </a:rPr>
              <a:t>  </a:t>
            </a:r>
            <a:r>
              <a:rPr lang="en-US" sz="2000" dirty="0" err="1">
                <a:cs typeface="Calibri" panose="020F0502020204030204" pitchFamily="34" charset="0"/>
              </a:rPr>
              <a:t>variable_name</a:t>
            </a:r>
            <a:r>
              <a:rPr lang="en-US" sz="2000" dirty="0">
                <a:cs typeface="Calibri" panose="020F0502020204030204" pitchFamily="34" charset="0"/>
              </a:rPr>
              <a:t> = value</a:t>
            </a:r>
            <a:br>
              <a:rPr lang="en-US" sz="2000" dirty="0">
                <a:cs typeface="Calibri" panose="020F0502020204030204" pitchFamily="34" charset="0"/>
              </a:rPr>
            </a:br>
            <a:r>
              <a:rPr lang="en-US" sz="2000" dirty="0">
                <a:cs typeface="Calibri" panose="020F0502020204030204" pitchFamily="34" charset="0"/>
              </a:rPr>
              <a:t> </a:t>
            </a:r>
          </a:p>
          <a:p>
            <a:r>
              <a:rPr lang="en-US" sz="2000" dirty="0">
                <a:cs typeface="Calibri" panose="020F0502020204030204" pitchFamily="34" charset="0"/>
              </a:rPr>
              <a:t>using leftward operator</a:t>
            </a:r>
            <a:br>
              <a:rPr lang="en-US" sz="2000" dirty="0">
                <a:cs typeface="Calibri" panose="020F0502020204030204" pitchFamily="34" charset="0"/>
              </a:rPr>
            </a:br>
            <a:r>
              <a:rPr lang="en-US" sz="2000" dirty="0">
                <a:cs typeface="Calibri" panose="020F0502020204030204" pitchFamily="34" charset="0"/>
              </a:rPr>
              <a:t> </a:t>
            </a:r>
            <a:r>
              <a:rPr lang="en-US" sz="2000" dirty="0" err="1">
                <a:cs typeface="Calibri" panose="020F0502020204030204" pitchFamily="34" charset="0"/>
              </a:rPr>
              <a:t>variable_name</a:t>
            </a:r>
            <a:r>
              <a:rPr lang="en-US" sz="2000" dirty="0">
                <a:cs typeface="Calibri" panose="020F0502020204030204" pitchFamily="34" charset="0"/>
              </a:rPr>
              <a:t> &lt;- value</a:t>
            </a:r>
            <a:br>
              <a:rPr lang="en-US" sz="2000" dirty="0">
                <a:cs typeface="Calibri" panose="020F0502020204030204" pitchFamily="34" charset="0"/>
              </a:rPr>
            </a:br>
            <a:r>
              <a:rPr lang="en-US" sz="2000" dirty="0">
                <a:cs typeface="Calibri" panose="020F0502020204030204" pitchFamily="34" charset="0"/>
              </a:rPr>
              <a:t> </a:t>
            </a:r>
          </a:p>
          <a:p>
            <a:r>
              <a:rPr lang="en-US" sz="2000" dirty="0">
                <a:cs typeface="Calibri" panose="020F0502020204030204" pitchFamily="34" charset="0"/>
              </a:rPr>
              <a:t>using rightward operator </a:t>
            </a:r>
            <a:br>
              <a:rPr lang="en-US" sz="2000" dirty="0">
                <a:cs typeface="Calibri" panose="020F0502020204030204" pitchFamily="34" charset="0"/>
              </a:rPr>
            </a:br>
            <a:r>
              <a:rPr lang="en-US" sz="2000" dirty="0">
                <a:cs typeface="Calibri" panose="020F0502020204030204" pitchFamily="34" charset="0"/>
              </a:rPr>
              <a:t> value -&gt; </a:t>
            </a:r>
            <a:r>
              <a:rPr lang="en-US" sz="2000" dirty="0" err="1">
                <a:cs typeface="Calibri" panose="020F0502020204030204" pitchFamily="34" charset="0"/>
              </a:rPr>
              <a:t>variable_name</a:t>
            </a:r>
            <a:endParaRPr lang="en-US" sz="2000" dirty="0">
              <a:cs typeface="Calibri" panose="020F0502020204030204" pitchFamily="34" charset="0"/>
            </a:endParaRPr>
          </a:p>
          <a:p>
            <a:r>
              <a:rPr lang="en-US" sz="2000" dirty="0"/>
              <a:t/>
            </a:r>
            <a:br>
              <a:rPr lang="en-US" sz="2000" dirty="0"/>
            </a:br>
            <a:endParaRPr lang="en-US" sz="2000" b="1" dirty="0"/>
          </a:p>
          <a:p>
            <a:r>
              <a:rPr lang="en-US" sz="2000" dirty="0"/>
              <a:t/>
            </a:r>
            <a:br>
              <a:rPr lang="en-US" sz="2000" dirty="0"/>
            </a:br>
            <a:endParaRPr lang="en-US" sz="2000" dirty="0">
              <a:latin typeface="Times New Roman" panose="02020603050405020304" pitchFamily="18" charset="0"/>
              <a:cs typeface="Times New Roman" panose="02020603050405020304" pitchFamily="18" charset="0"/>
            </a:endParaRPr>
          </a:p>
          <a:p>
            <a:pPr marL="571500" indent="-571500" algn="just" eaLnBrk="1" fontAlgn="auto" hangingPunct="1">
              <a:spcBef>
                <a:spcPts val="0"/>
              </a:spcBef>
              <a:spcAft>
                <a:spcPts val="0"/>
              </a:spcAft>
              <a:defRPr/>
            </a:pPr>
            <a:endParaRPr lang="en-US" sz="20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0FA8678C-8B8E-459C-8CB8-62FD9630BF14}" type="slidenum">
              <a:rPr lang="en-US"/>
              <a:pPr>
                <a:defRPr/>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612F87F-5F50-4772-8F2C-850920976C3A}" type="slidenum">
              <a:rPr lang="en-US"/>
              <a:pPr>
                <a:defRPr/>
              </a:pPr>
              <a:t>30</a:t>
            </a:fld>
            <a:endParaRPr lang="en-US"/>
          </a:p>
        </p:txBody>
      </p:sp>
      <p:sp>
        <p:nvSpPr>
          <p:cNvPr id="5" name="TextBox 4"/>
          <p:cNvSpPr txBox="1"/>
          <p:nvPr/>
        </p:nvSpPr>
        <p:spPr>
          <a:xfrm>
            <a:off x="0" y="0"/>
            <a:ext cx="9144000" cy="6001643"/>
          </a:xfrm>
          <a:prstGeom prst="rect">
            <a:avLst/>
          </a:prstGeom>
          <a:noFill/>
        </p:spPr>
        <p:txBody>
          <a:bodyPr wrap="square">
            <a:spAutoFit/>
          </a:bodyPr>
          <a:lstStyle/>
          <a:p>
            <a:pPr algn="just">
              <a:lnSpc>
                <a:spcPct val="150000"/>
              </a:lnSpc>
            </a:pPr>
            <a:r>
              <a:rPr lang="en-IN" sz="2000" b="0" i="0" dirty="0">
                <a:solidFill>
                  <a:srgbClr val="00B0F0"/>
                </a:solidFill>
                <a:effectLst/>
                <a:cs typeface="Calibri" panose="020F0502020204030204" pitchFamily="34" charset="0"/>
              </a:rPr>
              <a:t>Repeat loop</a:t>
            </a:r>
          </a:p>
          <a:p>
            <a:pPr algn="just">
              <a:lnSpc>
                <a:spcPct val="150000"/>
              </a:lnSpc>
            </a:pPr>
            <a:r>
              <a:rPr lang="en-US" sz="2000" b="0" i="0" dirty="0">
                <a:solidFill>
                  <a:srgbClr val="333333"/>
                </a:solidFill>
                <a:effectLst/>
                <a:cs typeface="Calibri" panose="020F0502020204030204" pitchFamily="34" charset="0"/>
              </a:rPr>
              <a:t>	A repeat loop is used to iterate a block of code. It is a special type of loop in which there is no condition to exit from the loop. For exiting, we include a break statement with a user-defined condition. This property of the loop makes it different from the other loops.</a:t>
            </a:r>
          </a:p>
          <a:p>
            <a:pPr algn="just">
              <a:lnSpc>
                <a:spcPct val="150000"/>
              </a:lnSpc>
            </a:pPr>
            <a:r>
              <a:rPr lang="en-US" sz="2000" b="0" i="0" dirty="0">
                <a:solidFill>
                  <a:srgbClr val="333333"/>
                </a:solidFill>
                <a:effectLst/>
                <a:cs typeface="Calibri" panose="020F0502020204030204" pitchFamily="34" charset="0"/>
              </a:rPr>
              <a:t>A repeat loop constructs with the help of the repeat keyword in R. It is very easy to construct an infinite loop in R.</a:t>
            </a:r>
          </a:p>
          <a:p>
            <a:pPr algn="just">
              <a:lnSpc>
                <a:spcPct val="150000"/>
              </a:lnSpc>
            </a:pPr>
            <a:r>
              <a:rPr lang="en-IN" sz="2000" b="1" i="0" dirty="0">
                <a:solidFill>
                  <a:schemeClr val="accent2">
                    <a:lumMod val="75000"/>
                  </a:schemeClr>
                </a:solidFill>
                <a:effectLst/>
                <a:cs typeface="Calibri" panose="020F0502020204030204" pitchFamily="34" charset="0"/>
              </a:rPr>
              <a:t>Syntax: </a:t>
            </a:r>
          </a:p>
          <a:p>
            <a:pPr algn="just"/>
            <a:endParaRPr lang="en-US" b="0" i="0" dirty="0" smtClean="0">
              <a:solidFill>
                <a:srgbClr val="000000"/>
              </a:solidFill>
              <a:effectLst/>
              <a:cs typeface="Calibri" panose="020F0502020204030204" pitchFamily="34" charset="0"/>
            </a:endParaRPr>
          </a:p>
          <a:p>
            <a:pPr algn="just"/>
            <a:r>
              <a:rPr lang="en-US" b="0" i="0" dirty="0" smtClean="0">
                <a:solidFill>
                  <a:srgbClr val="000000"/>
                </a:solidFill>
                <a:effectLst/>
                <a:cs typeface="Calibri" panose="020F0502020204030204" pitchFamily="34" charset="0"/>
              </a:rPr>
              <a:t>repeat</a:t>
            </a:r>
            <a:r>
              <a:rPr lang="en-US" b="0" i="0" dirty="0">
                <a:solidFill>
                  <a:srgbClr val="000000"/>
                </a:solidFill>
                <a:effectLst/>
                <a:cs typeface="Calibri" panose="020F0502020204030204" pitchFamily="34" charset="0"/>
              </a:rPr>
              <a:t> {   </a:t>
            </a:r>
          </a:p>
          <a:p>
            <a:pPr algn="just"/>
            <a:r>
              <a:rPr lang="en-US" b="0" i="0" dirty="0">
                <a:solidFill>
                  <a:srgbClr val="000000"/>
                </a:solidFill>
                <a:effectLst/>
                <a:cs typeface="Calibri" panose="020F0502020204030204" pitchFamily="34" charset="0"/>
              </a:rPr>
              <a:t> commands   </a:t>
            </a:r>
          </a:p>
          <a:p>
            <a:pPr algn="just"/>
            <a:r>
              <a:rPr lang="en-US" b="0" i="0" dirty="0">
                <a:solidFill>
                  <a:srgbClr val="000000"/>
                </a:solidFill>
                <a:effectLst/>
                <a:cs typeface="Calibri" panose="020F0502020204030204" pitchFamily="34" charset="0"/>
              </a:rPr>
              <a:t>   if(condition) {  </a:t>
            </a:r>
          </a:p>
          <a:p>
            <a:pPr algn="just"/>
            <a:r>
              <a:rPr lang="en-US" b="0" i="0" dirty="0">
                <a:solidFill>
                  <a:srgbClr val="000000"/>
                </a:solidFill>
                <a:effectLst/>
                <a:cs typeface="Calibri" panose="020F0502020204030204" pitchFamily="34" charset="0"/>
              </a:rPr>
              <a:t>     break    } }  </a:t>
            </a:r>
          </a:p>
          <a:p>
            <a:pPr algn="just"/>
            <a:endParaRPr lang="en-IN" b="1" i="0" dirty="0">
              <a:solidFill>
                <a:schemeClr val="accent2">
                  <a:lumMod val="75000"/>
                </a:schemeClr>
              </a:solidFill>
              <a:effectLst/>
              <a:cs typeface="Calibri" panose="020F0502020204030204" pitchFamily="34" charset="0"/>
            </a:endParaRPr>
          </a:p>
          <a:p>
            <a:pPr algn="just"/>
            <a:endParaRPr lang="en-US" b="0" i="0" dirty="0">
              <a:solidFill>
                <a:srgbClr val="333333"/>
              </a:solidFill>
              <a:effectLst/>
              <a:cs typeface="Calibri" panose="020F0502020204030204" pitchFamily="34" charset="0"/>
            </a:endParaRPr>
          </a:p>
          <a:p>
            <a:pPr algn="just"/>
            <a:endParaRPr lang="en-IN" b="0" i="0" dirty="0">
              <a:solidFill>
                <a:srgbClr val="00B0F0"/>
              </a:solidFill>
              <a:effectLst/>
              <a:latin typeface="erdana"/>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C85AB08-4580-4185-957A-761E971719DB}" type="slidenum">
              <a:rPr lang="en-US"/>
              <a:pPr>
                <a:defRPr/>
              </a:pPr>
              <a:t>31</a:t>
            </a:fld>
            <a:endParaRPr lang="en-US"/>
          </a:p>
        </p:txBody>
      </p:sp>
      <p:sp>
        <p:nvSpPr>
          <p:cNvPr id="5" name="TextBox 4"/>
          <p:cNvSpPr txBox="1"/>
          <p:nvPr/>
        </p:nvSpPr>
        <p:spPr>
          <a:xfrm>
            <a:off x="228600" y="101600"/>
            <a:ext cx="6629400" cy="922020"/>
          </a:xfrm>
          <a:prstGeom prst="rect">
            <a:avLst/>
          </a:prstGeom>
          <a:noFill/>
        </p:spPr>
        <p:txBody>
          <a:bodyPr wrap="square">
            <a:spAutoFit/>
          </a:bodyPr>
          <a:lstStyle/>
          <a:p>
            <a:pPr algn="just" fontAlgn="base"/>
            <a:r>
              <a:rPr lang="en-IN" b="1" i="0" dirty="0">
                <a:solidFill>
                  <a:srgbClr val="0070C0"/>
                </a:solidFill>
                <a:effectLst/>
                <a:latin typeface="Times New Roman" panose="02020603050405020304" pitchFamily="18" charset="0"/>
                <a:cs typeface="Times New Roman" panose="02020603050405020304" pitchFamily="18" charset="0"/>
              </a:rPr>
              <a:t>Flow Diagram:</a:t>
            </a:r>
          </a:p>
          <a:p>
            <a:pPr algn="just" fontAlgn="base"/>
            <a:r>
              <a:rPr lang="en-IN" b="1" i="0" dirty="0">
                <a:solidFill>
                  <a:schemeClr val="accent6">
                    <a:lumMod val="50000"/>
                  </a:schemeClr>
                </a:solidFill>
                <a:effectLst/>
                <a:latin typeface="Nunito" pitchFamily="2" charset="0"/>
              </a:rPr>
              <a:t> </a:t>
            </a:r>
          </a:p>
          <a:p>
            <a:pPr algn="just" fontAlgn="base"/>
            <a:endParaRPr lang="en-IN" b="1" i="0" dirty="0">
              <a:solidFill>
                <a:srgbClr val="273239"/>
              </a:solidFill>
              <a:effectLst/>
              <a:latin typeface="Nunito" pitchFamily="2" charset="0"/>
            </a:endParaRPr>
          </a:p>
        </p:txBody>
      </p:sp>
      <p:pic>
        <p:nvPicPr>
          <p:cNvPr id="7170" name="Picture 2" descr="Repeat loop Flow DiagramGeeksforgeeks"/>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45281" y="1024930"/>
            <a:ext cx="8453437" cy="3576141"/>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85750"/>
            <a:ext cx="7924800" cy="4092575"/>
          </a:xfrm>
          <a:prstGeom prst="rect">
            <a:avLst/>
          </a:prstGeom>
        </p:spPr>
        <p:txBody>
          <a:bodyPr wrap="square">
            <a:spAutoFit/>
          </a:bodyPr>
          <a:lstStyle/>
          <a:p>
            <a:pPr algn="just"/>
            <a:r>
              <a:rPr lang="en-IN" sz="2000" b="0" i="0" dirty="0">
                <a:solidFill>
                  <a:schemeClr val="accent2">
                    <a:lumMod val="75000"/>
                  </a:schemeClr>
                </a:solidFill>
                <a:effectLst/>
                <a:latin typeface="Times New Roman" panose="02020603050405020304" pitchFamily="18" charset="0"/>
                <a:cs typeface="Times New Roman" panose="02020603050405020304" pitchFamily="18" charset="0"/>
              </a:rPr>
              <a:t>Example </a:t>
            </a:r>
          </a:p>
          <a:p>
            <a:pPr algn="just"/>
            <a:endParaRPr lang="en-IN" sz="2000" b="0" i="0" dirty="0">
              <a:solidFill>
                <a:srgbClr val="000000"/>
              </a:solidFill>
              <a:effectLst/>
              <a:latin typeface="inter-regular"/>
            </a:endParaRPr>
          </a:p>
          <a:p>
            <a:pPr algn="just"/>
            <a:r>
              <a:rPr lang="en-IN" sz="2000" b="0" i="0" dirty="0">
                <a:solidFill>
                  <a:srgbClr val="000000"/>
                </a:solidFill>
                <a:effectLst/>
                <a:latin typeface="Times New Roman" panose="02020603050405020304" pitchFamily="18" charset="0"/>
                <a:cs typeface="Times New Roman" panose="02020603050405020304" pitchFamily="18" charset="0"/>
              </a:rPr>
              <a:t>v </a:t>
            </a:r>
            <a:r>
              <a:rPr lang="en-IN" sz="2000" b="1" i="0" dirty="0">
                <a:solidFill>
                  <a:srgbClr val="006699"/>
                </a:solidFill>
                <a:effectLst/>
                <a:latin typeface="Times New Roman" panose="02020603050405020304" pitchFamily="18" charset="0"/>
                <a:cs typeface="Times New Roman" panose="02020603050405020304" pitchFamily="18" charset="0"/>
              </a:rPr>
              <a:t>&lt;-</a:t>
            </a:r>
            <a:r>
              <a:rPr lang="en-IN" sz="2000" b="0" i="0" dirty="0">
                <a:solidFill>
                  <a:srgbClr val="000000"/>
                </a:solidFill>
                <a:effectLst/>
                <a:latin typeface="Times New Roman" panose="02020603050405020304" pitchFamily="18" charset="0"/>
                <a:cs typeface="Times New Roman" panose="02020603050405020304" pitchFamily="18" charset="0"/>
              </a:rPr>
              <a:t> c("</a:t>
            </a:r>
            <a:r>
              <a:rPr lang="en-IN" sz="2000" b="0" i="0" dirty="0" err="1">
                <a:solidFill>
                  <a:srgbClr val="000000"/>
                </a:solidFill>
                <a:effectLst/>
                <a:latin typeface="Times New Roman" panose="02020603050405020304" pitchFamily="18" charset="0"/>
                <a:cs typeface="Times New Roman" panose="02020603050405020304" pitchFamily="18" charset="0"/>
              </a:rPr>
              <a:t>Hello","repeat","loop</a:t>
            </a:r>
            <a:r>
              <a:rPr lang="en-IN" sz="2000" b="0" i="0" dirty="0">
                <a:solidFill>
                  <a:srgbClr val="000000"/>
                </a:solidFill>
                <a:effectLst/>
                <a:latin typeface="Times New Roman" panose="02020603050405020304" pitchFamily="18" charset="0"/>
                <a:cs typeface="Times New Roman" panose="02020603050405020304" pitchFamily="18" charset="0"/>
              </a:rPr>
              <a:t>")  </a:t>
            </a:r>
          </a:p>
          <a:p>
            <a:pPr algn="just"/>
            <a:r>
              <a:rPr lang="en-IN" sz="2000" b="0" i="0" dirty="0" err="1">
                <a:solidFill>
                  <a:srgbClr val="000000"/>
                </a:solidFill>
                <a:effectLst/>
                <a:latin typeface="Times New Roman" panose="02020603050405020304" pitchFamily="18" charset="0"/>
                <a:cs typeface="Times New Roman" panose="02020603050405020304" pitchFamily="18" charset="0"/>
              </a:rPr>
              <a:t>cnt</a:t>
            </a:r>
            <a:r>
              <a:rPr lang="en-IN" sz="2000" b="0" i="0" dirty="0">
                <a:solidFill>
                  <a:srgbClr val="000000"/>
                </a:solidFill>
                <a:effectLst/>
                <a:latin typeface="Times New Roman" panose="02020603050405020304" pitchFamily="18" charset="0"/>
                <a:cs typeface="Times New Roman" panose="02020603050405020304" pitchFamily="18" charset="0"/>
              </a:rPr>
              <a:t> </a:t>
            </a:r>
            <a:r>
              <a:rPr lang="en-IN" sz="2000" b="1" i="0" dirty="0">
                <a:solidFill>
                  <a:srgbClr val="006699"/>
                </a:solidFill>
                <a:effectLst/>
                <a:latin typeface="Times New Roman" panose="02020603050405020304" pitchFamily="18" charset="0"/>
                <a:cs typeface="Times New Roman" panose="02020603050405020304" pitchFamily="18" charset="0"/>
              </a:rPr>
              <a:t>&lt;-</a:t>
            </a:r>
            <a:r>
              <a:rPr lang="en-IN" sz="2000" b="0" i="0" dirty="0">
                <a:solidFill>
                  <a:srgbClr val="000000"/>
                </a:solidFill>
                <a:effectLst/>
                <a:latin typeface="Times New Roman" panose="02020603050405020304" pitchFamily="18" charset="0"/>
                <a:cs typeface="Times New Roman" panose="02020603050405020304" pitchFamily="18" charset="0"/>
              </a:rPr>
              <a:t> 2  </a:t>
            </a:r>
          </a:p>
          <a:p>
            <a:pPr algn="just"/>
            <a:r>
              <a:rPr lang="en-IN" sz="2000" b="0" i="0" dirty="0">
                <a:solidFill>
                  <a:srgbClr val="000000"/>
                </a:solidFill>
                <a:effectLst/>
                <a:latin typeface="Times New Roman" panose="02020603050405020304" pitchFamily="18" charset="0"/>
                <a:cs typeface="Times New Roman" panose="02020603050405020304" pitchFamily="18" charset="0"/>
              </a:rPr>
              <a:t>repeat {  </a:t>
            </a:r>
          </a:p>
          <a:p>
            <a:pPr algn="just"/>
            <a:r>
              <a:rPr lang="en-IN" sz="2000" b="0" i="0" dirty="0">
                <a:solidFill>
                  <a:srgbClr val="000000"/>
                </a:solidFill>
                <a:effectLst/>
                <a:latin typeface="Times New Roman" panose="02020603050405020304" pitchFamily="18" charset="0"/>
                <a:cs typeface="Times New Roman" panose="02020603050405020304" pitchFamily="18" charset="0"/>
              </a:rPr>
              <a:t>   print(v)  </a:t>
            </a:r>
          </a:p>
          <a:p>
            <a:pPr algn="just"/>
            <a:r>
              <a:rPr lang="en-IN" sz="2000" b="0" i="0" dirty="0">
                <a:solidFill>
                  <a:srgbClr val="000000"/>
                </a:solidFill>
                <a:effectLst/>
                <a:latin typeface="Times New Roman" panose="02020603050405020304" pitchFamily="18" charset="0"/>
                <a:cs typeface="Times New Roman" panose="02020603050405020304" pitchFamily="18" charset="0"/>
              </a:rPr>
              <a:t> </a:t>
            </a:r>
            <a:r>
              <a:rPr lang="en-IN" sz="2000" b="0" i="0" dirty="0" err="1">
                <a:solidFill>
                  <a:srgbClr val="000000"/>
                </a:solidFill>
                <a:effectLst/>
                <a:latin typeface="Times New Roman" panose="02020603050405020304" pitchFamily="18" charset="0"/>
                <a:cs typeface="Times New Roman" panose="02020603050405020304" pitchFamily="18" charset="0"/>
              </a:rPr>
              <a:t>cnt</a:t>
            </a:r>
            <a:r>
              <a:rPr lang="en-IN" sz="2000" b="0" i="0" dirty="0">
                <a:solidFill>
                  <a:srgbClr val="000000"/>
                </a:solidFill>
                <a:effectLst/>
                <a:latin typeface="Times New Roman" panose="02020603050405020304" pitchFamily="18" charset="0"/>
                <a:cs typeface="Times New Roman" panose="02020603050405020304" pitchFamily="18" charset="0"/>
              </a:rPr>
              <a:t> </a:t>
            </a:r>
            <a:r>
              <a:rPr lang="en-IN" sz="2000" b="1" i="0" dirty="0">
                <a:solidFill>
                  <a:srgbClr val="006699"/>
                </a:solidFill>
                <a:effectLst/>
                <a:latin typeface="Times New Roman" panose="02020603050405020304" pitchFamily="18" charset="0"/>
                <a:cs typeface="Times New Roman" panose="02020603050405020304" pitchFamily="18" charset="0"/>
              </a:rPr>
              <a:t>&lt;-</a:t>
            </a:r>
            <a:r>
              <a:rPr lang="en-IN" sz="2000" b="0" i="0" dirty="0">
                <a:solidFill>
                  <a:srgbClr val="000000"/>
                </a:solidFill>
                <a:effectLst/>
                <a:latin typeface="Times New Roman" panose="02020603050405020304" pitchFamily="18" charset="0"/>
                <a:cs typeface="Times New Roman" panose="02020603050405020304" pitchFamily="18" charset="0"/>
              </a:rPr>
              <a:t> cnt+1      </a:t>
            </a:r>
          </a:p>
          <a:p>
            <a:pPr algn="just"/>
            <a:r>
              <a:rPr lang="en-IN" sz="2000" b="0" i="0" dirty="0">
                <a:solidFill>
                  <a:srgbClr val="000000"/>
                </a:solidFill>
                <a:effectLst/>
                <a:latin typeface="Times New Roman" panose="02020603050405020304" pitchFamily="18" charset="0"/>
                <a:cs typeface="Times New Roman" panose="02020603050405020304" pitchFamily="18" charset="0"/>
              </a:rPr>
              <a:t>   if(</a:t>
            </a:r>
            <a:r>
              <a:rPr lang="en-IN" sz="2000" b="0" i="0" dirty="0" err="1">
                <a:solidFill>
                  <a:srgbClr val="000000"/>
                </a:solidFill>
                <a:effectLst/>
                <a:latin typeface="Times New Roman" panose="02020603050405020304" pitchFamily="18" charset="0"/>
                <a:cs typeface="Times New Roman" panose="02020603050405020304" pitchFamily="18" charset="0"/>
              </a:rPr>
              <a:t>cnt</a:t>
            </a:r>
            <a:r>
              <a:rPr lang="en-IN" sz="2000" b="0" i="0" dirty="0">
                <a:solidFill>
                  <a:srgbClr val="000000"/>
                </a:solidFill>
                <a:effectLst/>
                <a:latin typeface="Times New Roman" panose="02020603050405020304" pitchFamily="18" charset="0"/>
                <a:cs typeface="Times New Roman" panose="02020603050405020304" pitchFamily="18" charset="0"/>
              </a:rPr>
              <a:t> </a:t>
            </a:r>
            <a:r>
              <a:rPr lang="en-IN" sz="2000" b="1" i="0" dirty="0">
                <a:solidFill>
                  <a:srgbClr val="006699"/>
                </a:solidFill>
                <a:effectLst/>
                <a:latin typeface="Times New Roman" panose="02020603050405020304" pitchFamily="18" charset="0"/>
                <a:cs typeface="Times New Roman" panose="02020603050405020304" pitchFamily="18" charset="0"/>
              </a:rPr>
              <a:t>&gt;</a:t>
            </a:r>
            <a:r>
              <a:rPr lang="en-IN" sz="2000" b="0" i="0" dirty="0">
                <a:solidFill>
                  <a:srgbClr val="000000"/>
                </a:solidFill>
                <a:effectLst/>
                <a:latin typeface="Times New Roman" panose="02020603050405020304" pitchFamily="18" charset="0"/>
                <a:cs typeface="Times New Roman" panose="02020603050405020304" pitchFamily="18" charset="0"/>
              </a:rPr>
              <a:t> 5)</a:t>
            </a:r>
          </a:p>
          <a:p>
            <a:pPr algn="just"/>
            <a:r>
              <a:rPr lang="en-IN" sz="2000" b="0" i="0" dirty="0">
                <a:solidFill>
                  <a:srgbClr val="000000"/>
                </a:solidFill>
                <a:effectLst/>
                <a:latin typeface="Times New Roman" panose="02020603050405020304" pitchFamily="18" charset="0"/>
                <a:cs typeface="Times New Roman" panose="02020603050405020304" pitchFamily="18" charset="0"/>
              </a:rPr>
              <a:t>{  </a:t>
            </a:r>
          </a:p>
          <a:p>
            <a:pPr algn="just"/>
            <a:r>
              <a:rPr lang="en-IN" sz="2000" b="0" i="0" dirty="0">
                <a:solidFill>
                  <a:srgbClr val="000000"/>
                </a:solidFill>
                <a:effectLst/>
                <a:latin typeface="Times New Roman" panose="02020603050405020304" pitchFamily="18" charset="0"/>
                <a:cs typeface="Times New Roman" panose="02020603050405020304" pitchFamily="18" charset="0"/>
              </a:rPr>
              <a:t>  break  </a:t>
            </a:r>
          </a:p>
          <a:p>
            <a:pPr algn="just"/>
            <a:r>
              <a:rPr lang="en-IN" sz="2000" b="0" i="0" dirty="0">
                <a:solidFill>
                  <a:srgbClr val="000000"/>
                </a:solidFill>
                <a:effectLst/>
                <a:latin typeface="Times New Roman" panose="02020603050405020304" pitchFamily="18" charset="0"/>
                <a:cs typeface="Times New Roman" panose="02020603050405020304" pitchFamily="18" charset="0"/>
              </a:rPr>
              <a:t> }  </a:t>
            </a:r>
          </a:p>
          <a:p>
            <a:pPr algn="just"/>
            <a:r>
              <a:rPr lang="en-IN" sz="2000" b="0" i="0" dirty="0">
                <a:solidFill>
                  <a:srgbClr val="000000"/>
                </a:solidFill>
                <a:effectLst/>
                <a:latin typeface="Times New Roman" panose="02020603050405020304" pitchFamily="18" charset="0"/>
                <a:cs typeface="Times New Roman" panose="02020603050405020304" pitchFamily="18" charset="0"/>
              </a:rPr>
              <a:t>}  </a:t>
            </a:r>
          </a:p>
          <a:p>
            <a:pPr algn="just" eaLnBrk="1" fontAlgn="auto" hangingPunct="1">
              <a:spcBef>
                <a:spcPts val="0"/>
              </a:spcBef>
              <a:spcAft>
                <a:spcPts val="0"/>
              </a:spcAft>
              <a:defRPr/>
            </a:pPr>
            <a:endParaRPr lang="en-US" sz="20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789D1308-0972-44F9-94EB-2AFB6E48887C}" type="slidenum">
              <a:rPr lang="en-US"/>
              <a:pPr>
                <a:defRPr/>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14350"/>
            <a:ext cx="8305800" cy="3785652"/>
          </a:xfrm>
          <a:prstGeom prst="rect">
            <a:avLst/>
          </a:prstGeom>
        </p:spPr>
        <p:txBody>
          <a:bodyPr wrap="square">
            <a:spAutoFit/>
          </a:bodyPr>
          <a:lstStyle/>
          <a:p>
            <a:pPr indent="-285750" algn="just" eaLnBrk="1" fontAlgn="auto" hangingPunct="1">
              <a:spcBef>
                <a:spcPts val="0"/>
              </a:spcBef>
              <a:spcAft>
                <a:spcPts val="0"/>
              </a:spcAft>
              <a:defRPr/>
            </a:pPr>
            <a:r>
              <a:rPr lang="en-US" sz="2400" b="1" dirty="0" smtClean="0">
                <a:solidFill>
                  <a:schemeClr val="accent6">
                    <a:lumMod val="75000"/>
                  </a:schemeClr>
                </a:solidFill>
                <a:latin typeface="+mn-lt"/>
              </a:rPr>
              <a:t>Output:</a:t>
            </a:r>
          </a:p>
          <a:p>
            <a:pPr indent="-285750" algn="just" eaLnBrk="1" fontAlgn="auto" hangingPunct="1">
              <a:spcBef>
                <a:spcPts val="0"/>
              </a:spcBef>
              <a:spcAft>
                <a:spcPts val="0"/>
              </a:spcAft>
              <a:defRPr/>
            </a:pPr>
            <a:endParaRPr lang="en-US" sz="2400" dirty="0" smtClean="0">
              <a:solidFill>
                <a:schemeClr val="accent6">
                  <a:lumMod val="75000"/>
                </a:schemeClr>
              </a:solidFill>
              <a:latin typeface="+mn-lt"/>
            </a:endParaRPr>
          </a:p>
          <a:p>
            <a:pPr indent="-285750" algn="just" eaLnBrk="1" fontAlgn="auto" hangingPunct="1">
              <a:spcBef>
                <a:spcPts val="0"/>
              </a:spcBef>
              <a:spcAft>
                <a:spcPts val="0"/>
              </a:spcAft>
              <a:defRPr/>
            </a:pPr>
            <a:r>
              <a:rPr lang="en-US" sz="2400" dirty="0" smtClean="0">
                <a:solidFill>
                  <a:srgbClr val="0070C0"/>
                </a:solidFill>
                <a:latin typeface="+mn-lt"/>
              </a:rPr>
              <a:t>[1] “Hello” “repeat” “loop”</a:t>
            </a:r>
          </a:p>
          <a:p>
            <a:pPr indent="-285750" algn="just" eaLnBrk="1" fontAlgn="auto" hangingPunct="1">
              <a:spcBef>
                <a:spcPts val="0"/>
              </a:spcBef>
              <a:spcAft>
                <a:spcPts val="0"/>
              </a:spcAft>
              <a:defRPr/>
            </a:pPr>
            <a:r>
              <a:rPr lang="en-US" sz="2400" dirty="0" smtClean="0">
                <a:solidFill>
                  <a:srgbClr val="0070C0"/>
                </a:solidFill>
              </a:rPr>
              <a:t>[1] “Hello” “repeat” “loop”</a:t>
            </a:r>
          </a:p>
          <a:p>
            <a:pPr indent="-285750" algn="just" eaLnBrk="1" fontAlgn="auto" hangingPunct="1">
              <a:spcBef>
                <a:spcPts val="0"/>
              </a:spcBef>
              <a:spcAft>
                <a:spcPts val="0"/>
              </a:spcAft>
              <a:defRPr/>
            </a:pPr>
            <a:r>
              <a:rPr lang="en-US" sz="2400" dirty="0" smtClean="0">
                <a:solidFill>
                  <a:srgbClr val="0070C0"/>
                </a:solidFill>
              </a:rPr>
              <a:t>[1] “Hello” “repeat” “loop”</a:t>
            </a:r>
          </a:p>
          <a:p>
            <a:pPr indent="-285750" algn="just" eaLnBrk="1" fontAlgn="auto" hangingPunct="1">
              <a:spcBef>
                <a:spcPts val="0"/>
              </a:spcBef>
              <a:spcAft>
                <a:spcPts val="0"/>
              </a:spcAft>
              <a:defRPr/>
            </a:pPr>
            <a:r>
              <a:rPr lang="en-US" sz="2400" dirty="0" smtClean="0">
                <a:solidFill>
                  <a:srgbClr val="0070C0"/>
                </a:solidFill>
              </a:rPr>
              <a:t>[1] “Hello” “repeat” “loop”</a:t>
            </a:r>
          </a:p>
          <a:p>
            <a:pPr indent="-285750" algn="just" eaLnBrk="1" fontAlgn="auto" hangingPunct="1">
              <a:spcBef>
                <a:spcPts val="0"/>
              </a:spcBef>
              <a:spcAft>
                <a:spcPts val="0"/>
              </a:spcAft>
              <a:defRPr/>
            </a:pPr>
            <a:endParaRPr lang="en-US" sz="2400" dirty="0" smtClean="0">
              <a:solidFill>
                <a:schemeClr val="accent6">
                  <a:lumMod val="75000"/>
                </a:schemeClr>
              </a:solidFill>
              <a:latin typeface="+mn-lt"/>
            </a:endParaRPr>
          </a:p>
          <a:p>
            <a:pPr indent="-285750" algn="just" eaLnBrk="1" fontAlgn="auto" hangingPunct="1">
              <a:spcBef>
                <a:spcPts val="0"/>
              </a:spcBef>
              <a:spcAft>
                <a:spcPts val="0"/>
              </a:spcAft>
              <a:defRPr/>
            </a:pPr>
            <a:endParaRPr lang="en-US" sz="2400" dirty="0" smtClean="0">
              <a:solidFill>
                <a:schemeClr val="accent6">
                  <a:lumMod val="75000"/>
                </a:schemeClr>
              </a:solidFill>
              <a:latin typeface="+mn-lt"/>
            </a:endParaRPr>
          </a:p>
          <a:p>
            <a:pPr indent="-285750" algn="just" eaLnBrk="1" fontAlgn="auto" hangingPunct="1">
              <a:spcBef>
                <a:spcPts val="0"/>
              </a:spcBef>
              <a:spcAft>
                <a:spcPts val="0"/>
              </a:spcAft>
              <a:defRPr/>
            </a:pPr>
            <a:endParaRPr lang="en-US" sz="2400" dirty="0" smtClean="0">
              <a:latin typeface="+mn-lt"/>
            </a:endParaRPr>
          </a:p>
          <a:p>
            <a:pPr indent="-285750" algn="just" eaLnBrk="1" fontAlgn="auto" hangingPunct="1">
              <a:spcBef>
                <a:spcPts val="0"/>
              </a:spcBef>
              <a:spcAft>
                <a:spcPts val="0"/>
              </a:spcAft>
              <a:defRPr/>
            </a:pPr>
            <a:endParaRPr lang="en-US" sz="2400" dirty="0">
              <a:latin typeface="+mn-lt"/>
            </a:endParaRPr>
          </a:p>
        </p:txBody>
      </p:sp>
      <p:sp>
        <p:nvSpPr>
          <p:cNvPr id="3" name="Slide Number Placeholder 2"/>
          <p:cNvSpPr>
            <a:spLocks noGrp="1"/>
          </p:cNvSpPr>
          <p:nvPr>
            <p:ph type="sldNum" sz="quarter" idx="12"/>
          </p:nvPr>
        </p:nvSpPr>
        <p:spPr/>
        <p:txBody>
          <a:bodyPr/>
          <a:lstStyle/>
          <a:p>
            <a:pPr>
              <a:defRPr/>
            </a:pPr>
            <a:fld id="{66D7843B-7BDE-44F3-AD70-BF09D9D49517}" type="slidenum">
              <a:rPr lang="en-US"/>
              <a:pPr>
                <a:defRPr/>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
          <p:cNvSpPr>
            <a:spLocks noChangeArrowheads="1"/>
          </p:cNvSpPr>
          <p:nvPr/>
        </p:nvSpPr>
        <p:spPr bwMode="auto">
          <a:xfrm>
            <a:off x="228600" y="209550"/>
            <a:ext cx="9144000" cy="132343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000" b="1" dirty="0">
                <a:solidFill>
                  <a:srgbClr val="7030A0"/>
                </a:solidFill>
                <a:latin typeface="Bombardier"/>
              </a:rPr>
              <a:t>	  </a:t>
            </a:r>
          </a:p>
          <a:p>
            <a:pPr eaLnBrk="1" hangingPunct="1"/>
            <a:r>
              <a:rPr lang="en-US" altLang="en-US" sz="4000" b="1" dirty="0">
                <a:solidFill>
                  <a:srgbClr val="7030A0"/>
                </a:solidFill>
                <a:latin typeface="Bombardier"/>
              </a:rPr>
              <a:t>	</a:t>
            </a:r>
            <a:endParaRPr lang="en-US" altLang="en-US" sz="4400" b="1" dirty="0">
              <a:solidFill>
                <a:srgbClr val="FF0000"/>
              </a:solidFill>
              <a:latin typeface="Bombardier"/>
            </a:endParaRPr>
          </a:p>
        </p:txBody>
      </p:sp>
      <p:sp>
        <p:nvSpPr>
          <p:cNvPr id="3" name="Slide Number Placeholder 2"/>
          <p:cNvSpPr>
            <a:spLocks noGrp="1"/>
          </p:cNvSpPr>
          <p:nvPr>
            <p:ph type="sldNum" sz="quarter" idx="12"/>
          </p:nvPr>
        </p:nvSpPr>
        <p:spPr/>
        <p:txBody>
          <a:bodyPr/>
          <a:lstStyle/>
          <a:p>
            <a:pPr>
              <a:defRPr/>
            </a:pPr>
            <a:fld id="{F07A9D91-8A9B-4ACE-9271-496D5870E41C}" type="slidenum">
              <a:rPr lang="en-US"/>
              <a:pPr>
                <a:defRPr/>
              </a:pPr>
              <a:t>34</a:t>
            </a:fld>
            <a:endParaRPr lang="en-US"/>
          </a:p>
        </p:txBody>
      </p:sp>
      <p:sp>
        <p:nvSpPr>
          <p:cNvPr id="4" name="Rectangle 3"/>
          <p:cNvSpPr/>
          <p:nvPr/>
        </p:nvSpPr>
        <p:spPr>
          <a:xfrm>
            <a:off x="533400" y="209550"/>
            <a:ext cx="7543800" cy="4555093"/>
          </a:xfrm>
          <a:prstGeom prst="rect">
            <a:avLst/>
          </a:prstGeom>
        </p:spPr>
        <p:txBody>
          <a:bodyPr wrap="square">
            <a:spAutoFit/>
          </a:bodyPr>
          <a:lstStyle/>
          <a:p>
            <a:r>
              <a:rPr lang="en-US" sz="2000" b="1" dirty="0" smtClean="0">
                <a:solidFill>
                  <a:srgbClr val="00B0F0"/>
                </a:solidFill>
              </a:rPr>
              <a:t>Packages in R</a:t>
            </a:r>
          </a:p>
          <a:p>
            <a:pPr>
              <a:lnSpc>
                <a:spcPct val="150000"/>
              </a:lnSpc>
            </a:pPr>
            <a:r>
              <a:rPr lang="en-US" sz="2000" dirty="0" smtClean="0"/>
              <a:t>	R packages are a collection of R functions, complied code and sample data. They are stored under a directory called </a:t>
            </a:r>
            <a:r>
              <a:rPr lang="en-US" sz="2000" b="1" dirty="0" smtClean="0"/>
              <a:t>"library"</a:t>
            </a:r>
            <a:r>
              <a:rPr lang="en-US" sz="2000" dirty="0" smtClean="0"/>
              <a:t> in the R environment. By default, R installs a set of packages during installation. More packages are added later, when they are needed for some specific purpose. When we start the R console, only the default packages are available by default.</a:t>
            </a:r>
          </a:p>
          <a:p>
            <a:pPr>
              <a:lnSpc>
                <a:spcPct val="150000"/>
              </a:lnSpc>
            </a:pPr>
            <a:endParaRPr lang="en-US" sz="2000" dirty="0" smtClean="0"/>
          </a:p>
          <a:p>
            <a:pPr>
              <a:lnSpc>
                <a:spcPct val="150000"/>
              </a:lnSpc>
            </a:pPr>
            <a:r>
              <a:rPr lang="en-US" sz="2000" dirty="0" smtClean="0"/>
              <a:t> Other packages which are already installed have to be loaded explicitly to be used by the R program that is going to use them.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33350"/>
            <a:ext cx="8534400" cy="4401205"/>
          </a:xfrm>
          <a:prstGeom prst="rect">
            <a:avLst/>
          </a:prstGeom>
        </p:spPr>
        <p:txBody>
          <a:bodyPr wrap="square">
            <a:spAutoFit/>
          </a:bodyPr>
          <a:lstStyle/>
          <a:p>
            <a:r>
              <a:rPr lang="en-US" sz="2000" b="1" dirty="0" smtClean="0">
                <a:solidFill>
                  <a:schemeClr val="accent2">
                    <a:lumMod val="50000"/>
                  </a:schemeClr>
                </a:solidFill>
              </a:rPr>
              <a:t>Loading packages in R</a:t>
            </a:r>
          </a:p>
          <a:p>
            <a:r>
              <a:rPr lang="en-US" sz="2000" dirty="0" smtClean="0"/>
              <a:t>For loading a package which is already existing and installed on your system, you can make use of and call the library function. </a:t>
            </a:r>
          </a:p>
          <a:p>
            <a:r>
              <a:rPr lang="en-US" sz="2000" b="1" dirty="0" smtClean="0">
                <a:solidFill>
                  <a:srgbClr val="C00000"/>
                </a:solidFill>
              </a:rPr>
              <a:t>Example </a:t>
            </a:r>
          </a:p>
          <a:p>
            <a:r>
              <a:rPr lang="en-US" sz="2000" dirty="0" smtClean="0">
                <a:solidFill>
                  <a:schemeClr val="accent6">
                    <a:lumMod val="75000"/>
                  </a:schemeClr>
                </a:solidFill>
              </a:rPr>
              <a:t>&gt;library()</a:t>
            </a:r>
          </a:p>
          <a:p>
            <a:r>
              <a:rPr lang="en-US" sz="2000" dirty="0" smtClean="0"/>
              <a:t>To execute the above code snippet will produce the following result</a:t>
            </a:r>
          </a:p>
          <a:p>
            <a:endParaRPr lang="en-US" sz="2000" dirty="0" smtClean="0"/>
          </a:p>
          <a:p>
            <a:endParaRPr lang="en-US" sz="2000" dirty="0" smtClean="0"/>
          </a:p>
          <a:p>
            <a:endParaRPr lang="en-US" sz="2000" dirty="0" smtClean="0"/>
          </a:p>
          <a:p>
            <a:endParaRPr lang="en-US" sz="2000" dirty="0" smtClean="0"/>
          </a:p>
          <a:p>
            <a:endParaRPr lang="en-US" sz="2000" b="1" dirty="0" smtClean="0">
              <a:solidFill>
                <a:srgbClr val="C00000"/>
              </a:solidFill>
            </a:endParaRPr>
          </a:p>
          <a:p>
            <a:endParaRPr lang="en-US" sz="2000" b="1" dirty="0" smtClean="0">
              <a:solidFill>
                <a:srgbClr val="00B050"/>
              </a:solidFill>
            </a:endParaRPr>
          </a:p>
          <a:p>
            <a:endParaRPr lang="en-US" sz="2000" b="1" dirty="0" smtClean="0"/>
          </a:p>
          <a:p>
            <a:pPr algn="ctr" eaLnBrk="1" fontAlgn="auto" hangingPunct="1">
              <a:spcBef>
                <a:spcPts val="0"/>
              </a:spcBef>
              <a:spcAft>
                <a:spcPts val="0"/>
              </a:spcAft>
              <a:defRPr/>
            </a:pPr>
            <a:endParaRPr lang="en-US" sz="2000" b="1" dirty="0">
              <a:solidFill>
                <a:srgbClr val="FF0000"/>
              </a:solidFill>
              <a:effectLst>
                <a:outerShdw blurRad="38100" dist="38100" dir="2700000" algn="tl">
                  <a:srgbClr val="000000">
                    <a:alpha val="43137"/>
                  </a:srgbClr>
                </a:outerShdw>
              </a:effectLst>
              <a:cs typeface="Calibri" panose="020F0502020204030204" pitchFamily="34" charset="0"/>
            </a:endParaRPr>
          </a:p>
        </p:txBody>
      </p:sp>
      <p:sp>
        <p:nvSpPr>
          <p:cNvPr id="3" name="Slide Number Placeholder 2"/>
          <p:cNvSpPr>
            <a:spLocks noGrp="1"/>
          </p:cNvSpPr>
          <p:nvPr>
            <p:ph type="sldNum" sz="quarter" idx="12"/>
          </p:nvPr>
        </p:nvSpPr>
        <p:spPr/>
        <p:txBody>
          <a:bodyPr/>
          <a:lstStyle/>
          <a:p>
            <a:pPr>
              <a:defRPr/>
            </a:pPr>
            <a:fld id="{0FF220C6-7AAB-427B-99B5-BD1FC8440BEC}" type="slidenum">
              <a:rPr lang="en-US"/>
              <a:pPr>
                <a:defRPr/>
              </a:pPr>
              <a:t>35</a:t>
            </a:fld>
            <a:endParaRPr lang="en-US"/>
          </a:p>
        </p:txBody>
      </p:sp>
      <p:sp>
        <p:nvSpPr>
          <p:cNvPr id="53250" name="AutoShape 2" descr="r package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
        <p:nvSpPr>
          <p:cNvPr id="53252" name="AutoShape 4" descr="https://www.w3schools.in/wp-content/uploads/2016/11/r-packages-700x328.jpg?ezimgfmt=rs:657x308/rscb36/ng:webp/ngcb3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pic>
        <p:nvPicPr>
          <p:cNvPr id="6" name="Picture 5"/>
          <p:cNvPicPr/>
          <p:nvPr/>
        </p:nvPicPr>
        <p:blipFill>
          <a:blip r:embed="rId2"/>
          <a:srcRect l="23742" t="22203" r="25380" b="42783"/>
          <a:stretch>
            <a:fillRect/>
          </a:stretch>
        </p:blipFill>
        <p:spPr bwMode="auto">
          <a:xfrm>
            <a:off x="609600" y="2114550"/>
            <a:ext cx="8153400" cy="2895600"/>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09550"/>
            <a:ext cx="9144000" cy="5909310"/>
          </a:xfrm>
          <a:prstGeom prst="rect">
            <a:avLst/>
          </a:prstGeom>
        </p:spPr>
        <p:txBody>
          <a:bodyPr wrap="square">
            <a:spAutoFit/>
          </a:bodyPr>
          <a:lstStyle/>
          <a:p>
            <a:r>
              <a:rPr lang="en-US" sz="2000" dirty="0" smtClean="0"/>
              <a:t>Get all packages currently loaded in the R environment</a:t>
            </a:r>
          </a:p>
          <a:p>
            <a:r>
              <a:rPr lang="en-US" sz="2000" dirty="0" smtClean="0"/>
              <a:t> </a:t>
            </a:r>
            <a:r>
              <a:rPr lang="en-US" sz="2000" dirty="0" smtClean="0">
                <a:solidFill>
                  <a:srgbClr val="0070C0"/>
                </a:solidFill>
              </a:rPr>
              <a:t>&gt;search()</a:t>
            </a:r>
          </a:p>
          <a:p>
            <a:r>
              <a:rPr lang="en-US" sz="2000" dirty="0" smtClean="0"/>
              <a:t>To execute the above code will produce the following result </a:t>
            </a:r>
          </a:p>
          <a:p>
            <a:endParaRPr lang="en-US" sz="2000" dirty="0" smtClean="0"/>
          </a:p>
          <a:p>
            <a:r>
              <a:rPr lang="en-US" sz="2000" dirty="0" smtClean="0"/>
              <a:t>[1] ".</a:t>
            </a:r>
            <a:r>
              <a:rPr lang="en-US" sz="2000" dirty="0" err="1" smtClean="0"/>
              <a:t>GlobalEnv</a:t>
            </a:r>
            <a:r>
              <a:rPr lang="en-US" sz="2000" dirty="0" smtClean="0"/>
              <a:t>" "</a:t>
            </a:r>
            <a:r>
              <a:rPr lang="en-US" sz="2000" dirty="0" err="1" smtClean="0"/>
              <a:t>package:stats</a:t>
            </a:r>
            <a:r>
              <a:rPr lang="en-US" sz="2000" dirty="0" smtClean="0"/>
              <a:t>" "</a:t>
            </a:r>
            <a:r>
              <a:rPr lang="en-US" sz="2000" dirty="0" err="1" smtClean="0"/>
              <a:t>package:graphics</a:t>
            </a:r>
            <a:r>
              <a:rPr lang="en-US" sz="2000" dirty="0" smtClean="0"/>
              <a:t>" </a:t>
            </a:r>
          </a:p>
          <a:p>
            <a:r>
              <a:rPr lang="en-US" sz="2000" dirty="0" smtClean="0"/>
              <a:t>[4] "</a:t>
            </a:r>
            <a:r>
              <a:rPr lang="en-US" sz="2000" dirty="0" err="1" smtClean="0"/>
              <a:t>package:grDevices</a:t>
            </a:r>
            <a:r>
              <a:rPr lang="en-US" sz="2000" dirty="0" smtClean="0"/>
              <a:t>" "</a:t>
            </a:r>
            <a:r>
              <a:rPr lang="en-US" sz="2000" dirty="0" err="1" smtClean="0"/>
              <a:t>package:utils</a:t>
            </a:r>
            <a:r>
              <a:rPr lang="en-US" sz="2000" dirty="0" smtClean="0"/>
              <a:t>" "</a:t>
            </a:r>
            <a:r>
              <a:rPr lang="en-US" sz="2000" dirty="0" err="1" smtClean="0"/>
              <a:t>package:datasets</a:t>
            </a:r>
            <a:r>
              <a:rPr lang="en-US" sz="2000" dirty="0" smtClean="0"/>
              <a:t>" </a:t>
            </a:r>
          </a:p>
          <a:p>
            <a:r>
              <a:rPr lang="en-US" sz="2000" dirty="0" smtClean="0"/>
              <a:t>[7] "</a:t>
            </a:r>
            <a:r>
              <a:rPr lang="en-US" sz="2000" dirty="0" err="1" smtClean="0"/>
              <a:t>package:methods</a:t>
            </a:r>
            <a:r>
              <a:rPr lang="en-US" sz="2000" dirty="0" smtClean="0"/>
              <a:t>" "</a:t>
            </a:r>
            <a:r>
              <a:rPr lang="en-US" sz="2000" dirty="0" err="1" smtClean="0"/>
              <a:t>Autoloads</a:t>
            </a:r>
            <a:r>
              <a:rPr lang="en-US" sz="2000" dirty="0" smtClean="0"/>
              <a:t>" "</a:t>
            </a:r>
            <a:r>
              <a:rPr lang="en-US" sz="2000" dirty="0" err="1" smtClean="0"/>
              <a:t>package:base</a:t>
            </a:r>
            <a:r>
              <a:rPr lang="en-US" sz="2000" dirty="0" smtClean="0"/>
              <a:t>" </a:t>
            </a:r>
          </a:p>
          <a:p>
            <a:r>
              <a:rPr lang="en-US" sz="2000" dirty="0" smtClean="0">
                <a:solidFill>
                  <a:schemeClr val="accent2">
                    <a:lumMod val="75000"/>
                  </a:schemeClr>
                </a:solidFill>
              </a:rPr>
              <a:t>Install a New Package</a:t>
            </a:r>
          </a:p>
          <a:p>
            <a:r>
              <a:rPr lang="en-US" sz="2000" dirty="0" smtClean="0"/>
              <a:t>	There are two ways to add new R packages. One is installing directly from the CRAN directory and another is downloading the package to your local system and installing it manually.</a:t>
            </a:r>
          </a:p>
          <a:p>
            <a:r>
              <a:rPr lang="en-US" sz="2000" dirty="0" smtClean="0">
                <a:solidFill>
                  <a:schemeClr val="accent6">
                    <a:lumMod val="75000"/>
                  </a:schemeClr>
                </a:solidFill>
              </a:rPr>
              <a:t>Install directly from CRAN</a:t>
            </a:r>
          </a:p>
          <a:p>
            <a:r>
              <a:rPr lang="en-US" sz="2000" dirty="0" smtClean="0"/>
              <a:t>The following command gets the packages directly from CRAN webpage and installs the package in the R environment.</a:t>
            </a:r>
          </a:p>
          <a:p>
            <a:r>
              <a:rPr lang="en-US" sz="2000" dirty="0" err="1" smtClean="0"/>
              <a:t>install.packages</a:t>
            </a:r>
            <a:r>
              <a:rPr lang="en-US" sz="2000" dirty="0" smtClean="0"/>
              <a:t>("Package Name")       # Install the package named "XML". </a:t>
            </a:r>
            <a:r>
              <a:rPr lang="en-US" sz="2000" dirty="0" err="1" smtClean="0"/>
              <a:t>install.packages</a:t>
            </a:r>
            <a:r>
              <a:rPr lang="en-US" sz="2000" dirty="0" smtClean="0"/>
              <a:t>("XML")</a:t>
            </a:r>
          </a:p>
          <a:p>
            <a:endParaRPr lang="en-US" sz="2000" dirty="0" smtClean="0"/>
          </a:p>
          <a:p>
            <a:endParaRPr lang="en-US" sz="2000" dirty="0" smtClean="0"/>
          </a:p>
          <a:p>
            <a:endParaRPr lang="en-US" sz="2000" b="1" dirty="0">
              <a:solidFill>
                <a:srgbClr val="0070C0"/>
              </a:solidFill>
              <a:effectLst>
                <a:outerShdw blurRad="38100" dist="38100" dir="2700000" algn="tl">
                  <a:srgbClr val="000000">
                    <a:alpha val="43137"/>
                  </a:srgbClr>
                </a:outerShdw>
              </a:effectLst>
              <a:latin typeface="+mn-lt"/>
            </a:endParaRPr>
          </a:p>
        </p:txBody>
      </p:sp>
      <p:sp>
        <p:nvSpPr>
          <p:cNvPr id="3" name="Slide Number Placeholder 2"/>
          <p:cNvSpPr>
            <a:spLocks noGrp="1"/>
          </p:cNvSpPr>
          <p:nvPr>
            <p:ph type="sldNum" sz="quarter" idx="12"/>
          </p:nvPr>
        </p:nvSpPr>
        <p:spPr/>
        <p:txBody>
          <a:bodyPr/>
          <a:lstStyle/>
          <a:p>
            <a:pPr>
              <a:defRPr/>
            </a:pPr>
            <a:fld id="{8AF3129B-B8CD-4563-9972-F088D33D6661}" type="slidenum">
              <a:rPr lang="en-US"/>
              <a:pPr>
                <a:defRPr/>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167ADCB2-8A8A-4B70-8C7A-6A5E139947C2}" type="slidenum">
              <a:rPr lang="en-US"/>
              <a:pPr>
                <a:defRPr/>
              </a:pPr>
              <a:t>37</a:t>
            </a:fld>
            <a:endParaRPr lang="en-US"/>
          </a:p>
        </p:txBody>
      </p:sp>
      <p:sp>
        <p:nvSpPr>
          <p:cNvPr id="4" name="Rectangle 3"/>
          <p:cNvSpPr/>
          <p:nvPr/>
        </p:nvSpPr>
        <p:spPr>
          <a:xfrm>
            <a:off x="685800" y="209550"/>
            <a:ext cx="6553200" cy="4524315"/>
          </a:xfrm>
          <a:prstGeom prst="rect">
            <a:avLst/>
          </a:prstGeom>
        </p:spPr>
        <p:txBody>
          <a:bodyPr wrap="square">
            <a:spAutoFit/>
          </a:bodyPr>
          <a:lstStyle/>
          <a:p>
            <a:r>
              <a:rPr lang="en-US" b="1" dirty="0" smtClean="0">
                <a:solidFill>
                  <a:schemeClr val="accent2">
                    <a:lumMod val="75000"/>
                  </a:schemeClr>
                </a:solidFill>
              </a:rPr>
              <a:t>Install package manually</a:t>
            </a:r>
          </a:p>
          <a:p>
            <a:pPr>
              <a:lnSpc>
                <a:spcPct val="150000"/>
              </a:lnSpc>
            </a:pPr>
            <a:r>
              <a:rPr lang="en-US" dirty="0" smtClean="0"/>
              <a:t>	Go to the link </a:t>
            </a:r>
            <a:r>
              <a:rPr lang="en-US" dirty="0" smtClean="0">
                <a:hlinkClick r:id="rId2"/>
              </a:rPr>
              <a:t>R Packages</a:t>
            </a:r>
            <a:r>
              <a:rPr lang="en-US" dirty="0" smtClean="0"/>
              <a:t> to download the package needed. Save the package as a </a:t>
            </a:r>
            <a:r>
              <a:rPr lang="en-US" b="1" dirty="0" smtClean="0"/>
              <a:t>.zip</a:t>
            </a:r>
            <a:r>
              <a:rPr lang="en-US" dirty="0" smtClean="0"/>
              <a:t> file in a suitable location in the local system.</a:t>
            </a:r>
          </a:p>
          <a:p>
            <a:pPr>
              <a:lnSpc>
                <a:spcPct val="150000"/>
              </a:lnSpc>
            </a:pPr>
            <a:r>
              <a:rPr lang="en-US" dirty="0" smtClean="0"/>
              <a:t>Now you can run the following command to install this package in the R environment.</a:t>
            </a:r>
          </a:p>
          <a:p>
            <a:pPr>
              <a:lnSpc>
                <a:spcPct val="150000"/>
              </a:lnSpc>
            </a:pPr>
            <a:r>
              <a:rPr lang="en-US" dirty="0" err="1" smtClean="0"/>
              <a:t>install.packages</a:t>
            </a:r>
            <a:r>
              <a:rPr lang="en-US" dirty="0" smtClean="0"/>
              <a:t>(</a:t>
            </a:r>
            <a:r>
              <a:rPr lang="en-US" dirty="0" err="1" smtClean="0"/>
              <a:t>file_name_with_path</a:t>
            </a:r>
            <a:r>
              <a:rPr lang="en-US" dirty="0" smtClean="0"/>
              <a:t>, repos = NULL, type = "source")</a:t>
            </a:r>
          </a:p>
          <a:p>
            <a:pPr>
              <a:lnSpc>
                <a:spcPct val="150000"/>
              </a:lnSpc>
            </a:pPr>
            <a:r>
              <a:rPr lang="en-US" dirty="0" smtClean="0"/>
              <a:t> # Install the package named "XML“</a:t>
            </a:r>
          </a:p>
          <a:p>
            <a:pPr>
              <a:lnSpc>
                <a:spcPct val="150000"/>
              </a:lnSpc>
            </a:pPr>
            <a:r>
              <a:rPr lang="en-US" dirty="0" smtClean="0"/>
              <a:t> </a:t>
            </a:r>
            <a:r>
              <a:rPr lang="en-US" dirty="0" err="1" smtClean="0"/>
              <a:t>install.packages</a:t>
            </a:r>
            <a:r>
              <a:rPr lang="en-US" dirty="0" smtClean="0"/>
              <a:t>("E:/XML_3.98-1.3.zip", repos = NULL, type = "source")</a:t>
            </a:r>
            <a:endParaRPr lang="en-US" dirty="0">
              <a:solidFill>
                <a:schemeClr val="accent2">
                  <a:lumMod val="75000"/>
                </a:schemeClr>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68E994E-A2E2-430A-9F77-FD08EB926624}" type="slidenum">
              <a:rPr lang="en-US"/>
              <a:pPr>
                <a:defRPr/>
              </a:pPr>
              <a:t>38</a:t>
            </a:fld>
            <a:endParaRPr lang="en-US"/>
          </a:p>
        </p:txBody>
      </p:sp>
      <p:sp>
        <p:nvSpPr>
          <p:cNvPr id="4" name="Rectangle 3"/>
          <p:cNvSpPr/>
          <p:nvPr/>
        </p:nvSpPr>
        <p:spPr>
          <a:xfrm>
            <a:off x="381000" y="209550"/>
            <a:ext cx="8033866" cy="5786199"/>
          </a:xfrm>
          <a:prstGeom prst="rect">
            <a:avLst/>
          </a:prstGeom>
        </p:spPr>
        <p:txBody>
          <a:bodyPr wrap="none">
            <a:spAutoFit/>
          </a:bodyPr>
          <a:lstStyle/>
          <a:p>
            <a:r>
              <a:rPr lang="en-US" sz="2000" b="1" dirty="0" smtClean="0">
                <a:solidFill>
                  <a:schemeClr val="accent2">
                    <a:lumMod val="75000"/>
                  </a:schemeClr>
                </a:solidFill>
              </a:rPr>
              <a:t>Load Package to Library</a:t>
            </a:r>
          </a:p>
          <a:p>
            <a:pPr>
              <a:lnSpc>
                <a:spcPct val="150000"/>
              </a:lnSpc>
            </a:pPr>
            <a:r>
              <a:rPr lang="en-US" sz="2000" dirty="0" smtClean="0"/>
              <a:t>	Before a package can be used in the code, it must be loaded to</a:t>
            </a:r>
          </a:p>
          <a:p>
            <a:pPr>
              <a:lnSpc>
                <a:spcPct val="150000"/>
              </a:lnSpc>
            </a:pPr>
            <a:r>
              <a:rPr lang="en-US" sz="2000" dirty="0" smtClean="0"/>
              <a:t> the current R environment. You also need to load a package that is already </a:t>
            </a:r>
          </a:p>
          <a:p>
            <a:pPr>
              <a:lnSpc>
                <a:spcPct val="150000"/>
              </a:lnSpc>
            </a:pPr>
            <a:r>
              <a:rPr lang="en-US" sz="2000" dirty="0" smtClean="0"/>
              <a:t>installed previously but not available in the current environment.</a:t>
            </a:r>
          </a:p>
          <a:p>
            <a:pPr>
              <a:lnSpc>
                <a:spcPct val="150000"/>
              </a:lnSpc>
            </a:pPr>
            <a:endParaRPr lang="en-US" sz="2000" dirty="0" smtClean="0"/>
          </a:p>
          <a:p>
            <a:pPr>
              <a:lnSpc>
                <a:spcPct val="150000"/>
              </a:lnSpc>
            </a:pPr>
            <a:r>
              <a:rPr lang="en-US" sz="2000" dirty="0" smtClean="0"/>
              <a:t>A package is loaded using the following command −</a:t>
            </a:r>
          </a:p>
          <a:p>
            <a:pPr>
              <a:lnSpc>
                <a:spcPct val="150000"/>
              </a:lnSpc>
            </a:pPr>
            <a:endParaRPr lang="en-US" sz="2000" dirty="0" smtClean="0"/>
          </a:p>
          <a:p>
            <a:pPr>
              <a:lnSpc>
                <a:spcPct val="150000"/>
              </a:lnSpc>
            </a:pPr>
            <a:r>
              <a:rPr lang="en-US" sz="2000" dirty="0" smtClean="0"/>
              <a:t>&gt;library("package Name", lib.loc = "path to library") </a:t>
            </a:r>
          </a:p>
          <a:p>
            <a:pPr>
              <a:lnSpc>
                <a:spcPct val="150000"/>
              </a:lnSpc>
            </a:pPr>
            <a:endParaRPr lang="en-US" sz="2000" dirty="0" smtClean="0"/>
          </a:p>
          <a:p>
            <a:pPr>
              <a:lnSpc>
                <a:spcPct val="150000"/>
              </a:lnSpc>
            </a:pPr>
            <a:r>
              <a:rPr lang="en-US" sz="2000" dirty="0" smtClean="0"/>
              <a:t># Load the package named "XML“</a:t>
            </a:r>
          </a:p>
          <a:p>
            <a:pPr>
              <a:lnSpc>
                <a:spcPct val="150000"/>
              </a:lnSpc>
            </a:pPr>
            <a:r>
              <a:rPr lang="en-US" sz="2000" dirty="0" smtClean="0"/>
              <a:t> </a:t>
            </a:r>
            <a:r>
              <a:rPr lang="en-US" sz="2000" dirty="0" err="1" smtClean="0"/>
              <a:t>install.packages</a:t>
            </a:r>
            <a:r>
              <a:rPr lang="en-US" sz="2000" dirty="0" smtClean="0"/>
              <a:t>("E:/XML_3.98-1.3.zip", repos = NULL, type = "source")</a:t>
            </a:r>
            <a:br>
              <a:rPr lang="en-US" sz="2000" dirty="0" smtClean="0"/>
            </a:br>
            <a:endParaRPr lang="en-US" sz="2000" dirty="0" smtClean="0"/>
          </a:p>
          <a:p>
            <a:endParaRPr lang="en-US" sz="2000" b="1" dirty="0">
              <a:solidFill>
                <a:schemeClr val="accent2">
                  <a:lumMod val="75000"/>
                </a:schemeClr>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
            <a:ext cx="8991600" cy="5478423"/>
          </a:xfrm>
          <a:prstGeom prst="rect">
            <a:avLst/>
          </a:prstGeom>
        </p:spPr>
        <p:txBody>
          <a:bodyPr wrap="square">
            <a:spAutoFit/>
          </a:bodyPr>
          <a:lstStyle/>
          <a:p>
            <a:pPr algn="just" eaLnBrk="1" fontAlgn="auto" hangingPunct="1">
              <a:spcBef>
                <a:spcPts val="0"/>
              </a:spcBef>
              <a:spcAft>
                <a:spcPts val="0"/>
              </a:spcAft>
              <a:defRPr/>
            </a:pPr>
            <a:r>
              <a:rPr lang="en-US" sz="2000" b="1" dirty="0" smtClean="0">
                <a:solidFill>
                  <a:schemeClr val="accent2">
                    <a:lumMod val="75000"/>
                  </a:schemeClr>
                </a:solidFill>
              </a:rPr>
              <a:t>Maintaining packages in R</a:t>
            </a:r>
          </a:p>
          <a:p>
            <a:pPr algn="just" eaLnBrk="1" fontAlgn="auto" hangingPunct="1">
              <a:spcBef>
                <a:spcPts val="0"/>
              </a:spcBef>
              <a:spcAft>
                <a:spcPts val="0"/>
              </a:spcAft>
              <a:defRPr/>
            </a:pPr>
            <a:endParaRPr lang="en-US" sz="2000" b="1" dirty="0" smtClean="0">
              <a:solidFill>
                <a:schemeClr val="accent2">
                  <a:lumMod val="75000"/>
                </a:schemeClr>
              </a:solidFill>
            </a:endParaRPr>
          </a:p>
          <a:p>
            <a:pPr algn="just" eaLnBrk="1" fontAlgn="auto" hangingPunct="1">
              <a:lnSpc>
                <a:spcPct val="150000"/>
              </a:lnSpc>
              <a:spcBef>
                <a:spcPts val="0"/>
              </a:spcBef>
              <a:spcAft>
                <a:spcPts val="0"/>
              </a:spcAft>
              <a:defRPr/>
            </a:pPr>
            <a:r>
              <a:rPr lang="en-US" sz="2000" dirty="0" smtClean="0"/>
              <a:t>	After your packages get installed and you frequently want to update them in order to have an up to date latest versions. This is possible using </a:t>
            </a:r>
            <a:r>
              <a:rPr lang="en-US" sz="2000" dirty="0" err="1" smtClean="0"/>
              <a:t>update.packages</a:t>
            </a:r>
            <a:r>
              <a:rPr lang="en-US" sz="2000" dirty="0" smtClean="0"/>
              <a:t>. By default, the function will remind you to update each package.</a:t>
            </a:r>
          </a:p>
          <a:p>
            <a:pPr algn="just" eaLnBrk="1" fontAlgn="auto" hangingPunct="1">
              <a:lnSpc>
                <a:spcPct val="150000"/>
              </a:lnSpc>
              <a:spcBef>
                <a:spcPts val="0"/>
              </a:spcBef>
              <a:spcAft>
                <a:spcPts val="0"/>
              </a:spcAft>
              <a:defRPr/>
            </a:pPr>
            <a:r>
              <a:rPr lang="en-US" sz="2000" dirty="0" err="1" smtClean="0">
                <a:solidFill>
                  <a:srgbClr val="0070C0"/>
                </a:solidFill>
              </a:rPr>
              <a:t>update.packages</a:t>
            </a:r>
            <a:r>
              <a:rPr lang="en-US" sz="2000" dirty="0" smtClean="0">
                <a:solidFill>
                  <a:srgbClr val="0070C0"/>
                </a:solidFill>
              </a:rPr>
              <a:t> (ask = FALSE)</a:t>
            </a:r>
          </a:p>
          <a:p>
            <a:pPr algn="just" eaLnBrk="1" fontAlgn="auto" hangingPunct="1">
              <a:lnSpc>
                <a:spcPct val="150000"/>
              </a:lnSpc>
              <a:spcBef>
                <a:spcPts val="0"/>
              </a:spcBef>
              <a:spcAft>
                <a:spcPts val="0"/>
              </a:spcAft>
              <a:defRPr/>
            </a:pPr>
            <a:r>
              <a:rPr lang="en-US" sz="2000" dirty="0" smtClean="0">
                <a:solidFill>
                  <a:srgbClr val="0070C0"/>
                </a:solidFill>
              </a:rPr>
              <a:t> # this won't ask for package updating</a:t>
            </a:r>
          </a:p>
          <a:p>
            <a:pPr>
              <a:lnSpc>
                <a:spcPct val="150000"/>
              </a:lnSpc>
            </a:pPr>
            <a:r>
              <a:rPr lang="en-US" sz="2000" dirty="0" smtClean="0"/>
              <a:t>	It may happen that you may want to delete any package. It is possible using the </a:t>
            </a:r>
            <a:r>
              <a:rPr lang="en-US" sz="2000" dirty="0" err="1" smtClean="0"/>
              <a:t>remove.packages</a:t>
            </a:r>
            <a:r>
              <a:rPr lang="en-US" sz="2000" dirty="0" smtClean="0"/>
              <a:t>().</a:t>
            </a:r>
          </a:p>
          <a:p>
            <a:pPr>
              <a:lnSpc>
                <a:spcPct val="150000"/>
              </a:lnSpc>
            </a:pPr>
            <a:r>
              <a:rPr lang="en-US" sz="2000" dirty="0" smtClean="0">
                <a:solidFill>
                  <a:schemeClr val="accent6">
                    <a:lumMod val="75000"/>
                  </a:schemeClr>
                </a:solidFill>
              </a:rPr>
              <a:t>Example:</a:t>
            </a:r>
          </a:p>
          <a:p>
            <a:pPr>
              <a:lnSpc>
                <a:spcPct val="150000"/>
              </a:lnSpc>
            </a:pPr>
            <a:r>
              <a:rPr lang="en-US" sz="2000" dirty="0" err="1" smtClean="0"/>
              <a:t>remove.packages</a:t>
            </a:r>
            <a:r>
              <a:rPr lang="en-US" sz="2000" dirty="0" smtClean="0"/>
              <a:t>("zoo")</a:t>
            </a:r>
          </a:p>
          <a:p>
            <a:r>
              <a:rPr lang="en-US" sz="2000" dirty="0" smtClean="0"/>
              <a:t/>
            </a:r>
            <a:br>
              <a:rPr lang="en-US" sz="2000" dirty="0" smtClean="0"/>
            </a:br>
            <a:endParaRPr lang="en-US" sz="2000" b="1" dirty="0">
              <a:solidFill>
                <a:srgbClr val="002060"/>
              </a:solidFill>
              <a:effectLst>
                <a:outerShdw blurRad="38100" dist="38100" dir="2700000" algn="tl">
                  <a:srgbClr val="000000">
                    <a:alpha val="43137"/>
                  </a:srgbClr>
                </a:outerShdw>
              </a:effectLst>
              <a:latin typeface="+mn-lt"/>
            </a:endParaRPr>
          </a:p>
        </p:txBody>
      </p:sp>
      <p:sp>
        <p:nvSpPr>
          <p:cNvPr id="3" name="Slide Number Placeholder 2"/>
          <p:cNvSpPr>
            <a:spLocks noGrp="1"/>
          </p:cNvSpPr>
          <p:nvPr>
            <p:ph type="sldNum" sz="quarter" idx="12"/>
          </p:nvPr>
        </p:nvSpPr>
        <p:spPr/>
        <p:txBody>
          <a:bodyPr/>
          <a:lstStyle/>
          <a:p>
            <a:pPr>
              <a:defRPr/>
            </a:pPr>
            <a:fld id="{EAE52930-3A53-4A58-9EDF-746A8C2B78D3}" type="slidenum">
              <a:rPr lang="en-US"/>
              <a:pPr>
                <a:defRPr/>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65187"/>
            <a:ext cx="8382000" cy="6309420"/>
          </a:xfrm>
          <a:prstGeom prst="rect">
            <a:avLst/>
          </a:prstGeom>
        </p:spPr>
        <p:txBody>
          <a:bodyPr>
            <a:spAutoFit/>
          </a:bodyPr>
          <a:lstStyle/>
          <a:p>
            <a:r>
              <a:rPr lang="en-US" sz="2000" dirty="0">
                <a:solidFill>
                  <a:srgbClr val="00B050"/>
                </a:solidFill>
              </a:rPr>
              <a:t>Example </a:t>
            </a:r>
          </a:p>
          <a:p>
            <a:r>
              <a:rPr lang="en-US" sz="2000" dirty="0"/>
              <a:t># using equal to operator</a:t>
            </a:r>
          </a:p>
          <a:p>
            <a:r>
              <a:rPr lang="en-US" sz="2000" dirty="0"/>
              <a:t>var1 = "hello"</a:t>
            </a:r>
          </a:p>
          <a:p>
            <a:r>
              <a:rPr lang="en-US" sz="2000" dirty="0"/>
              <a:t>print(var1)</a:t>
            </a:r>
          </a:p>
          <a:p>
            <a:r>
              <a:rPr lang="en-US" sz="2000" dirty="0"/>
              <a:t> </a:t>
            </a:r>
          </a:p>
          <a:p>
            <a:r>
              <a:rPr lang="en-US" sz="2000" dirty="0"/>
              <a:t># using leftward operator</a:t>
            </a:r>
          </a:p>
          <a:p>
            <a:r>
              <a:rPr lang="en-US" sz="2000" dirty="0"/>
              <a:t>var2 &lt;- "hello"</a:t>
            </a:r>
          </a:p>
          <a:p>
            <a:r>
              <a:rPr lang="en-US" sz="2000" dirty="0"/>
              <a:t>print(var2)</a:t>
            </a:r>
          </a:p>
          <a:p>
            <a:r>
              <a:rPr lang="en-US" sz="2000" dirty="0"/>
              <a:t> </a:t>
            </a:r>
          </a:p>
          <a:p>
            <a:r>
              <a:rPr lang="en-US" sz="2000" dirty="0"/>
              <a:t># using rightward operator</a:t>
            </a:r>
          </a:p>
          <a:p>
            <a:r>
              <a:rPr lang="en-US" sz="2000" dirty="0"/>
              <a:t>"hello" -&gt; var3</a:t>
            </a:r>
          </a:p>
          <a:p>
            <a:r>
              <a:rPr lang="en-US" sz="2000" dirty="0"/>
              <a:t>print(var3)</a:t>
            </a:r>
          </a:p>
          <a:p>
            <a:r>
              <a:rPr lang="en-US" sz="2000" b="1" dirty="0">
                <a:solidFill>
                  <a:srgbClr val="00B050"/>
                </a:solidFill>
              </a:rPr>
              <a:t>Output</a:t>
            </a:r>
          </a:p>
          <a:p>
            <a:r>
              <a:rPr lang="en-US" sz="2000" dirty="0"/>
              <a:t>[1] "hello" </a:t>
            </a:r>
          </a:p>
          <a:p>
            <a:r>
              <a:rPr lang="en-US" sz="2000" dirty="0"/>
              <a:t>[1] "hello" </a:t>
            </a:r>
          </a:p>
          <a:p>
            <a:r>
              <a:rPr lang="en-US" sz="2000" dirty="0"/>
              <a:t>[1] "hello"</a:t>
            </a:r>
            <a:br>
              <a:rPr lang="en-US" sz="2000" dirty="0"/>
            </a:br>
            <a:endParaRPr lang="en-US" sz="2000" dirty="0">
              <a:solidFill>
                <a:srgbClr val="00B050"/>
              </a:solidFill>
            </a:endParaRPr>
          </a:p>
          <a:p>
            <a:r>
              <a:rPr lang="en-US" sz="3200" dirty="0"/>
              <a:t/>
            </a:r>
            <a:br>
              <a:rPr lang="en-US" sz="3200" dirty="0"/>
            </a:br>
            <a:r>
              <a:rPr lang="en-US" sz="3200" b="1" dirty="0">
                <a:solidFill>
                  <a:srgbClr val="C00000"/>
                </a:solidFill>
                <a:latin typeface="Times New Roman" panose="02020603050405020304" pitchFamily="18" charset="0"/>
                <a:cs typeface="Times New Roman" panose="02020603050405020304" pitchFamily="18" charset="0"/>
              </a:rPr>
              <a:t> </a:t>
            </a:r>
          </a:p>
        </p:txBody>
      </p:sp>
      <p:sp>
        <p:nvSpPr>
          <p:cNvPr id="3" name="Slide Number Placeholder 2"/>
          <p:cNvSpPr>
            <a:spLocks noGrp="1"/>
          </p:cNvSpPr>
          <p:nvPr>
            <p:ph type="sldNum" sz="quarter" idx="12"/>
          </p:nvPr>
        </p:nvSpPr>
        <p:spPr/>
        <p:txBody>
          <a:bodyPr/>
          <a:lstStyle/>
          <a:p>
            <a:pPr>
              <a:defRPr/>
            </a:pPr>
            <a:fld id="{524826DD-177E-4F35-949D-683B862111BB}" type="slidenum">
              <a:rPr lang="en-US"/>
              <a:pPr>
                <a:defRPr/>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0"/>
            <a:ext cx="8991600" cy="6401753"/>
          </a:xfrm>
          <a:prstGeom prst="rect">
            <a:avLst/>
          </a:prstGeom>
        </p:spPr>
        <p:txBody>
          <a:bodyPr wrap="square">
            <a:spAutoFit/>
          </a:bodyPr>
          <a:lstStyle/>
          <a:p>
            <a:pPr algn="just" eaLnBrk="1" fontAlgn="auto" hangingPunct="1">
              <a:spcBef>
                <a:spcPts val="0"/>
              </a:spcBef>
              <a:spcAft>
                <a:spcPts val="0"/>
              </a:spcAft>
              <a:defRPr/>
            </a:pPr>
            <a:r>
              <a:rPr lang="en-US" sz="2000" b="1" dirty="0" smtClean="0">
                <a:solidFill>
                  <a:srgbClr val="0070C0"/>
                </a:solidFill>
              </a:rPr>
              <a:t>Dates and Times in R</a:t>
            </a:r>
          </a:p>
          <a:p>
            <a:r>
              <a:rPr lang="en-US" sz="2000" dirty="0" smtClean="0"/>
              <a:t>	Depending on what purposes we're using R for, we may want to deal with data containing dates and times.</a:t>
            </a:r>
          </a:p>
          <a:p>
            <a:r>
              <a:rPr lang="en-US" sz="2000" dirty="0" smtClean="0"/>
              <a:t>R Provides us various functions to deal with dates and times.</a:t>
            </a:r>
          </a:p>
          <a:p>
            <a:r>
              <a:rPr lang="en-US" sz="2000" b="1" dirty="0" smtClean="0">
                <a:solidFill>
                  <a:schemeClr val="accent2">
                    <a:lumMod val="75000"/>
                  </a:schemeClr>
                </a:solidFill>
              </a:rPr>
              <a:t>Get Current System Date, and Time in R</a:t>
            </a:r>
          </a:p>
          <a:p>
            <a:pPr>
              <a:lnSpc>
                <a:spcPct val="150000"/>
              </a:lnSpc>
            </a:pPr>
            <a:r>
              <a:rPr lang="en-US" sz="2000" dirty="0" smtClean="0"/>
              <a:t>	In R, we use </a:t>
            </a:r>
            <a:r>
              <a:rPr lang="en-US" sz="2000" dirty="0" err="1" smtClean="0"/>
              <a:t>Sys.Date</a:t>
            </a:r>
            <a:r>
              <a:rPr lang="en-US" sz="2000" dirty="0" smtClean="0"/>
              <a:t>(), </a:t>
            </a:r>
            <a:r>
              <a:rPr lang="en-US" sz="2000" dirty="0" err="1" smtClean="0"/>
              <a:t>Sys.time</a:t>
            </a:r>
            <a:r>
              <a:rPr lang="en-US" sz="2000" dirty="0" smtClean="0"/>
              <a:t>() to get the current date and time respectively based on the local system. </a:t>
            </a:r>
          </a:p>
          <a:p>
            <a:pPr>
              <a:lnSpc>
                <a:spcPct val="150000"/>
              </a:lnSpc>
            </a:pPr>
            <a:r>
              <a:rPr lang="en-US" sz="2000" b="1" dirty="0" smtClean="0">
                <a:solidFill>
                  <a:schemeClr val="accent6">
                    <a:lumMod val="75000"/>
                  </a:schemeClr>
                </a:solidFill>
              </a:rPr>
              <a:t>For example</a:t>
            </a:r>
            <a:endParaRPr lang="en-US" sz="2000" dirty="0" smtClean="0"/>
          </a:p>
          <a:p>
            <a:pPr>
              <a:lnSpc>
                <a:spcPct val="150000"/>
              </a:lnSpc>
            </a:pPr>
            <a:r>
              <a:rPr lang="en-US" sz="2000" dirty="0" smtClean="0"/>
              <a:t># get current system date </a:t>
            </a:r>
            <a:r>
              <a:rPr lang="en-US" sz="2000" dirty="0" err="1" smtClean="0"/>
              <a:t>Sys.Date</a:t>
            </a:r>
            <a:r>
              <a:rPr lang="en-US" sz="2000" dirty="0" smtClean="0"/>
              <a:t>()</a:t>
            </a:r>
          </a:p>
          <a:p>
            <a:pPr>
              <a:lnSpc>
                <a:spcPct val="150000"/>
              </a:lnSpc>
            </a:pPr>
            <a:r>
              <a:rPr lang="en-US" sz="2000" dirty="0" smtClean="0"/>
              <a:t> # get current system time </a:t>
            </a:r>
            <a:r>
              <a:rPr lang="en-US" sz="2000" dirty="0" err="1" smtClean="0"/>
              <a:t>Sys.time</a:t>
            </a:r>
            <a:r>
              <a:rPr lang="en-US" sz="2000" dirty="0" smtClean="0"/>
              <a:t>()</a:t>
            </a:r>
          </a:p>
          <a:p>
            <a:r>
              <a:rPr lang="en-US" sz="2000" b="1" dirty="0" smtClean="0">
                <a:solidFill>
                  <a:schemeClr val="accent6">
                    <a:lumMod val="50000"/>
                  </a:schemeClr>
                </a:solidFill>
              </a:rPr>
              <a:t>Output</a:t>
            </a:r>
          </a:p>
          <a:p>
            <a:r>
              <a:rPr lang="nb-NO" sz="2000" dirty="0" smtClean="0">
                <a:solidFill>
                  <a:srgbClr val="0070C0"/>
                </a:solidFill>
              </a:rPr>
              <a:t> [1] "2022-07-11”</a:t>
            </a:r>
          </a:p>
          <a:p>
            <a:r>
              <a:rPr lang="nb-NO" sz="2000" dirty="0" smtClean="0">
                <a:solidFill>
                  <a:srgbClr val="0070C0"/>
                </a:solidFill>
              </a:rPr>
              <a:t> [1] "2022-07-11 04:16:52 UTC"</a:t>
            </a:r>
            <a:endParaRPr lang="en-US" sz="2000" dirty="0" smtClean="0">
              <a:solidFill>
                <a:srgbClr val="0070C0"/>
              </a:solidFill>
            </a:endParaRPr>
          </a:p>
          <a:p>
            <a:r>
              <a:rPr lang="en-US" sz="2000" dirty="0" smtClean="0"/>
              <a:t/>
            </a:r>
            <a:br>
              <a:rPr lang="en-US" sz="2000" dirty="0" smtClean="0"/>
            </a:br>
            <a:endParaRPr lang="en-US" sz="2000" dirty="0" smtClean="0"/>
          </a:p>
          <a:p>
            <a:pPr algn="just" eaLnBrk="1" fontAlgn="auto" hangingPunct="1">
              <a:spcBef>
                <a:spcPts val="0"/>
              </a:spcBef>
              <a:spcAft>
                <a:spcPts val="0"/>
              </a:spcAft>
              <a:defRPr/>
            </a:pPr>
            <a:endParaRPr lang="en-US" sz="2000" b="1" dirty="0" smtClean="0">
              <a:solidFill>
                <a:srgbClr val="0070C0"/>
              </a:solidFill>
            </a:endParaRPr>
          </a:p>
          <a:p>
            <a:pPr algn="just" eaLnBrk="1" fontAlgn="auto" hangingPunct="1">
              <a:spcBef>
                <a:spcPts val="0"/>
              </a:spcBef>
              <a:spcAft>
                <a:spcPts val="0"/>
              </a:spcAft>
              <a:defRPr/>
            </a:pPr>
            <a:endParaRPr lang="en-US" sz="2000" b="1" dirty="0" smtClean="0">
              <a:solidFill>
                <a:srgbClr val="0070C0"/>
              </a:solidFill>
            </a:endParaRPr>
          </a:p>
          <a:p>
            <a:pPr algn="just" eaLnBrk="1" fontAlgn="auto" hangingPunct="1">
              <a:spcBef>
                <a:spcPts val="0"/>
              </a:spcBef>
              <a:spcAft>
                <a:spcPts val="0"/>
              </a:spcAft>
              <a:defRPr/>
            </a:pPr>
            <a:endParaRPr lang="en-US" sz="2000" dirty="0">
              <a:solidFill>
                <a:schemeClr val="tx2">
                  <a:lumMod val="50000"/>
                </a:schemeClr>
              </a:solidFill>
              <a:latin typeface="+mn-lt"/>
            </a:endParaRPr>
          </a:p>
        </p:txBody>
      </p:sp>
      <p:sp>
        <p:nvSpPr>
          <p:cNvPr id="3" name="Slide Number Placeholder 2"/>
          <p:cNvSpPr>
            <a:spLocks noGrp="1"/>
          </p:cNvSpPr>
          <p:nvPr>
            <p:ph type="sldNum" sz="quarter" idx="12"/>
          </p:nvPr>
        </p:nvSpPr>
        <p:spPr/>
        <p:txBody>
          <a:bodyPr/>
          <a:lstStyle/>
          <a:p>
            <a:pPr>
              <a:defRPr/>
            </a:pPr>
            <a:fld id="{697631A2-9BAB-42CF-B965-94CEA80FB094}" type="slidenum">
              <a:rPr lang="en-US"/>
              <a:pPr>
                <a:defRPr/>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9144000" cy="5786199"/>
          </a:xfrm>
          <a:prstGeom prst="rect">
            <a:avLst/>
          </a:prstGeom>
        </p:spPr>
        <p:txBody>
          <a:bodyPr wrap="square">
            <a:spAutoFit/>
          </a:bodyPr>
          <a:lstStyle/>
          <a:p>
            <a:r>
              <a:rPr lang="en-US" sz="2000" b="1" dirty="0" smtClean="0">
                <a:solidFill>
                  <a:srgbClr val="0070C0"/>
                </a:solidFill>
              </a:rPr>
              <a:t>Using R </a:t>
            </a:r>
            <a:r>
              <a:rPr lang="en-US" sz="2000" b="1" dirty="0" err="1" smtClean="0">
                <a:solidFill>
                  <a:srgbClr val="0070C0"/>
                </a:solidFill>
              </a:rPr>
              <a:t>lubridate</a:t>
            </a:r>
            <a:r>
              <a:rPr lang="en-US" sz="2000" b="1" dirty="0" smtClean="0">
                <a:solidFill>
                  <a:srgbClr val="0070C0"/>
                </a:solidFill>
              </a:rPr>
              <a:t> Package</a:t>
            </a:r>
          </a:p>
          <a:p>
            <a:endParaRPr lang="en-US" sz="2000" b="1" dirty="0" smtClean="0">
              <a:solidFill>
                <a:srgbClr val="0070C0"/>
              </a:solidFill>
            </a:endParaRPr>
          </a:p>
          <a:p>
            <a:r>
              <a:rPr lang="en-US" sz="2000" dirty="0" smtClean="0"/>
              <a:t>The </a:t>
            </a:r>
            <a:r>
              <a:rPr lang="en-US" sz="2000" dirty="0" err="1" smtClean="0"/>
              <a:t>lubridate</a:t>
            </a:r>
            <a:r>
              <a:rPr lang="en-US" sz="2000" dirty="0" smtClean="0"/>
              <a:t> package in R makes the extraction and manipulation of some parts of the date value more efficient.</a:t>
            </a:r>
          </a:p>
          <a:p>
            <a:endParaRPr lang="en-US" sz="2000" dirty="0" smtClean="0"/>
          </a:p>
          <a:p>
            <a:r>
              <a:rPr lang="en-US" sz="2000" dirty="0" smtClean="0"/>
              <a:t>There are various functions under this package that can be used to deal with dates.</a:t>
            </a:r>
          </a:p>
          <a:p>
            <a:r>
              <a:rPr lang="en-US" sz="2000" dirty="0" smtClean="0"/>
              <a:t>But first, in order to access the </a:t>
            </a:r>
            <a:r>
              <a:rPr lang="en-US" sz="2000" dirty="0" err="1" smtClean="0"/>
              <a:t>lubridate</a:t>
            </a:r>
            <a:r>
              <a:rPr lang="en-US" sz="2000" dirty="0" smtClean="0"/>
              <a:t> package, we first need to import the package as:</a:t>
            </a:r>
          </a:p>
          <a:p>
            <a:r>
              <a:rPr lang="en-US" sz="2000" dirty="0" smtClean="0"/>
              <a:t># access </a:t>
            </a:r>
            <a:r>
              <a:rPr lang="en-US" sz="2000" dirty="0" err="1" smtClean="0"/>
              <a:t>lubridate</a:t>
            </a:r>
            <a:r>
              <a:rPr lang="en-US" sz="2000" dirty="0" smtClean="0"/>
              <a:t> package library(</a:t>
            </a:r>
            <a:r>
              <a:rPr lang="en-US" sz="2000" dirty="0" err="1" smtClean="0"/>
              <a:t>lubridate</a:t>
            </a:r>
            <a:r>
              <a:rPr lang="en-US" sz="2000" dirty="0" smtClean="0"/>
              <a:t>)</a:t>
            </a:r>
          </a:p>
          <a:p>
            <a:endParaRPr lang="en-US" sz="2000" dirty="0" smtClean="0"/>
          </a:p>
          <a:p>
            <a:pPr marL="457200" indent="-457200"/>
            <a:r>
              <a:rPr lang="en-US" sz="2000" b="1" dirty="0" smtClean="0">
                <a:solidFill>
                  <a:schemeClr val="accent6">
                    <a:lumMod val="75000"/>
                  </a:schemeClr>
                </a:solidFill>
              </a:rPr>
              <a:t>1.Get Current Date Using R </a:t>
            </a:r>
            <a:r>
              <a:rPr lang="en-US" sz="2000" b="1" dirty="0" err="1" smtClean="0">
                <a:solidFill>
                  <a:schemeClr val="accent6">
                    <a:lumMod val="75000"/>
                  </a:schemeClr>
                </a:solidFill>
              </a:rPr>
              <a:t>lubridate</a:t>
            </a:r>
            <a:r>
              <a:rPr lang="en-US" sz="2000" b="1" dirty="0" smtClean="0">
                <a:solidFill>
                  <a:schemeClr val="accent6">
                    <a:lumMod val="75000"/>
                  </a:schemeClr>
                </a:solidFill>
              </a:rPr>
              <a:t> Package</a:t>
            </a:r>
          </a:p>
          <a:p>
            <a:pPr marL="457200" indent="-457200"/>
            <a:endParaRPr lang="en-US" sz="2000" b="1" dirty="0" smtClean="0"/>
          </a:p>
          <a:p>
            <a:pPr>
              <a:lnSpc>
                <a:spcPct val="150000"/>
              </a:lnSpc>
            </a:pPr>
            <a:r>
              <a:rPr lang="en-US" sz="2000" dirty="0" smtClean="0"/>
              <a:t># access </a:t>
            </a:r>
            <a:r>
              <a:rPr lang="en-US" sz="2000" dirty="0" err="1" smtClean="0"/>
              <a:t>lubridate</a:t>
            </a:r>
            <a:r>
              <a:rPr lang="en-US" sz="2000" dirty="0" smtClean="0"/>
              <a:t> package library(</a:t>
            </a:r>
            <a:r>
              <a:rPr lang="en-US" sz="2000" dirty="0" err="1" smtClean="0"/>
              <a:t>lubridate</a:t>
            </a:r>
            <a:r>
              <a:rPr lang="en-US" sz="2000" dirty="0" smtClean="0"/>
              <a:t>)</a:t>
            </a:r>
          </a:p>
          <a:p>
            <a:pPr>
              <a:lnSpc>
                <a:spcPct val="150000"/>
              </a:lnSpc>
            </a:pPr>
            <a:r>
              <a:rPr lang="en-US" sz="2000" dirty="0" smtClean="0"/>
              <a:t> # get current date with time and </a:t>
            </a:r>
            <a:r>
              <a:rPr lang="en-US" sz="2000" dirty="0" err="1" smtClean="0"/>
              <a:t>timezone</a:t>
            </a:r>
            <a:r>
              <a:rPr lang="en-US" sz="2000" dirty="0" smtClean="0"/>
              <a:t> now() </a:t>
            </a:r>
          </a:p>
          <a:p>
            <a:pPr>
              <a:lnSpc>
                <a:spcPct val="150000"/>
              </a:lnSpc>
            </a:pPr>
            <a:r>
              <a:rPr lang="en-US" sz="2000" dirty="0" smtClean="0"/>
              <a:t># Output: "2022-07-11 04: 34: 23 UTC"</a:t>
            </a:r>
          </a:p>
          <a:p>
            <a:endParaRPr lang="en-US" sz="2000" dirty="0" smtClean="0"/>
          </a:p>
          <a:p>
            <a:pPr algn="ctr" eaLnBrk="1" fontAlgn="auto" hangingPunct="1">
              <a:spcBef>
                <a:spcPts val="0"/>
              </a:spcBef>
              <a:spcAft>
                <a:spcPts val="0"/>
              </a:spcAft>
              <a:defRPr/>
            </a:pPr>
            <a:endParaRPr lang="en-US" sz="2000" b="1" dirty="0">
              <a:solidFill>
                <a:srgbClr val="FF0000"/>
              </a:solidFill>
              <a:effectLst>
                <a:outerShdw blurRad="38100" dist="38100" dir="2700000" algn="tl">
                  <a:srgbClr val="000000">
                    <a:alpha val="43137"/>
                  </a:srgbClr>
                </a:outerShdw>
              </a:effectLst>
              <a:cs typeface="Calibri" panose="020F0502020204030204" pitchFamily="34" charset="0"/>
            </a:endParaRPr>
          </a:p>
        </p:txBody>
      </p:sp>
      <p:sp>
        <p:nvSpPr>
          <p:cNvPr id="3" name="Slide Number Placeholder 2"/>
          <p:cNvSpPr>
            <a:spLocks noGrp="1"/>
          </p:cNvSpPr>
          <p:nvPr>
            <p:ph type="sldNum" sz="quarter" idx="12"/>
          </p:nvPr>
        </p:nvSpPr>
        <p:spPr/>
        <p:txBody>
          <a:bodyPr/>
          <a:lstStyle/>
          <a:p>
            <a:pPr>
              <a:defRPr/>
            </a:pPr>
            <a:fld id="{B8247286-67A2-41C4-AB02-DB2363E6B77B}" type="slidenum">
              <a:rPr lang="en-US"/>
              <a:pPr>
                <a:defRPr/>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81035"/>
            <a:ext cx="8610600" cy="5786199"/>
          </a:xfrm>
          <a:prstGeom prst="rect">
            <a:avLst/>
          </a:prstGeom>
        </p:spPr>
        <p:txBody>
          <a:bodyPr wrap="square">
            <a:spAutoFit/>
          </a:bodyPr>
          <a:lstStyle/>
          <a:p>
            <a:pPr algn="just" eaLnBrk="1" fontAlgn="auto" hangingPunct="1">
              <a:lnSpc>
                <a:spcPct val="150000"/>
              </a:lnSpc>
              <a:spcBef>
                <a:spcPts val="0"/>
              </a:spcBef>
              <a:spcAft>
                <a:spcPts val="0"/>
              </a:spcAft>
              <a:defRPr/>
            </a:pPr>
            <a:endParaRPr lang="en-US" sz="2000" b="1" dirty="0" smtClean="0">
              <a:solidFill>
                <a:schemeClr val="accent6">
                  <a:lumMod val="75000"/>
                </a:schemeClr>
              </a:solidFill>
            </a:endParaRPr>
          </a:p>
          <a:p>
            <a:pPr algn="just" eaLnBrk="1" fontAlgn="auto" hangingPunct="1">
              <a:lnSpc>
                <a:spcPct val="150000"/>
              </a:lnSpc>
              <a:spcBef>
                <a:spcPts val="0"/>
              </a:spcBef>
              <a:spcAft>
                <a:spcPts val="0"/>
              </a:spcAft>
              <a:defRPr/>
            </a:pPr>
            <a:r>
              <a:rPr lang="en-US" sz="2000" b="1" dirty="0" smtClean="0">
                <a:solidFill>
                  <a:schemeClr val="accent6">
                    <a:lumMod val="75000"/>
                  </a:schemeClr>
                </a:solidFill>
              </a:rPr>
              <a:t>2. Extraction Years, Months, and Days from Multiple Date Values in R</a:t>
            </a:r>
          </a:p>
          <a:p>
            <a:pPr algn="just" eaLnBrk="1" fontAlgn="auto" hangingPunct="1">
              <a:lnSpc>
                <a:spcPct val="150000"/>
              </a:lnSpc>
              <a:spcBef>
                <a:spcPts val="0"/>
              </a:spcBef>
              <a:spcAft>
                <a:spcPts val="0"/>
              </a:spcAft>
              <a:defRPr/>
            </a:pPr>
            <a:r>
              <a:rPr lang="en-US" sz="2000" dirty="0" smtClean="0"/>
              <a:t>	In R, we use the year(), month(), and </a:t>
            </a:r>
            <a:r>
              <a:rPr lang="en-US" sz="2000" dirty="0" err="1" smtClean="0"/>
              <a:t>mday</a:t>
            </a:r>
            <a:r>
              <a:rPr lang="en-US" sz="2000" dirty="0" smtClean="0"/>
              <a:t>() function provided by the </a:t>
            </a:r>
            <a:r>
              <a:rPr lang="en-US" sz="2000" dirty="0" err="1" smtClean="0"/>
              <a:t>lubridate</a:t>
            </a:r>
            <a:r>
              <a:rPr lang="en-US" sz="2000" dirty="0" smtClean="0"/>
              <a:t> package to extract years, months, and days respectively from multiple date values.</a:t>
            </a:r>
          </a:p>
          <a:p>
            <a:pPr algn="just" eaLnBrk="1" fontAlgn="auto" hangingPunct="1">
              <a:lnSpc>
                <a:spcPct val="150000"/>
              </a:lnSpc>
              <a:spcBef>
                <a:spcPts val="0"/>
              </a:spcBef>
              <a:spcAft>
                <a:spcPts val="0"/>
              </a:spcAft>
              <a:defRPr/>
            </a:pPr>
            <a:r>
              <a:rPr lang="en-US" sz="2000" b="1" dirty="0" smtClean="0">
                <a:solidFill>
                  <a:schemeClr val="accent2">
                    <a:lumMod val="75000"/>
                  </a:schemeClr>
                </a:solidFill>
              </a:rPr>
              <a:t>For example</a:t>
            </a:r>
            <a:r>
              <a:rPr lang="en-US" sz="2000" dirty="0" smtClean="0"/>
              <a:t>,</a:t>
            </a:r>
          </a:p>
          <a:p>
            <a:pPr algn="just" eaLnBrk="1" fontAlgn="auto" hangingPunct="1">
              <a:lnSpc>
                <a:spcPct val="150000"/>
              </a:lnSpc>
              <a:spcBef>
                <a:spcPts val="0"/>
              </a:spcBef>
              <a:spcAft>
                <a:spcPts val="0"/>
              </a:spcAft>
              <a:defRPr/>
            </a:pPr>
            <a:r>
              <a:rPr lang="en-US" sz="2000" dirty="0" smtClean="0"/>
              <a:t># import </a:t>
            </a:r>
            <a:r>
              <a:rPr lang="en-US" sz="2000" dirty="0" err="1" smtClean="0"/>
              <a:t>lubridate</a:t>
            </a:r>
            <a:r>
              <a:rPr lang="en-US" sz="2000" dirty="0" smtClean="0"/>
              <a:t> package library(</a:t>
            </a:r>
            <a:r>
              <a:rPr lang="en-US" sz="2000" dirty="0" err="1" smtClean="0"/>
              <a:t>lubridate</a:t>
            </a:r>
            <a:r>
              <a:rPr lang="en-US" sz="2000" dirty="0" smtClean="0"/>
              <a:t>) </a:t>
            </a:r>
          </a:p>
          <a:p>
            <a:pPr algn="just" eaLnBrk="1" fontAlgn="auto" hangingPunct="1">
              <a:lnSpc>
                <a:spcPct val="150000"/>
              </a:lnSpc>
              <a:spcBef>
                <a:spcPts val="0"/>
              </a:spcBef>
              <a:spcAft>
                <a:spcPts val="0"/>
              </a:spcAft>
              <a:defRPr/>
            </a:pPr>
            <a:r>
              <a:rPr lang="en-US" sz="2000" dirty="0" smtClean="0"/>
              <a:t>dates &lt;- c("2022-07-11", "2012-04-19", "2017-03-08") </a:t>
            </a:r>
          </a:p>
          <a:p>
            <a:pPr algn="just" eaLnBrk="1" fontAlgn="auto" hangingPunct="1">
              <a:lnSpc>
                <a:spcPct val="150000"/>
              </a:lnSpc>
              <a:spcBef>
                <a:spcPts val="0"/>
              </a:spcBef>
              <a:spcAft>
                <a:spcPts val="0"/>
              </a:spcAft>
              <a:defRPr/>
            </a:pPr>
            <a:r>
              <a:rPr lang="en-US" sz="2000" dirty="0" smtClean="0"/>
              <a:t># extract years from dates year(dates) </a:t>
            </a:r>
          </a:p>
          <a:p>
            <a:pPr algn="just" eaLnBrk="1" fontAlgn="auto" hangingPunct="1">
              <a:lnSpc>
                <a:spcPct val="150000"/>
              </a:lnSpc>
              <a:spcBef>
                <a:spcPts val="0"/>
              </a:spcBef>
              <a:spcAft>
                <a:spcPts val="0"/>
              </a:spcAft>
              <a:defRPr/>
            </a:pPr>
            <a:r>
              <a:rPr lang="en-US" sz="2000" dirty="0" smtClean="0"/>
              <a:t># extract months from dates month(dates)</a:t>
            </a:r>
          </a:p>
          <a:p>
            <a:pPr algn="just" eaLnBrk="1" fontAlgn="auto" hangingPunct="1">
              <a:lnSpc>
                <a:spcPct val="150000"/>
              </a:lnSpc>
              <a:spcBef>
                <a:spcPts val="0"/>
              </a:spcBef>
              <a:spcAft>
                <a:spcPts val="0"/>
              </a:spcAft>
              <a:defRPr/>
            </a:pPr>
            <a:r>
              <a:rPr lang="en-US" sz="2000" dirty="0" smtClean="0"/>
              <a:t> # extract days from dates </a:t>
            </a:r>
            <a:r>
              <a:rPr lang="en-US" sz="2000" dirty="0" err="1" smtClean="0"/>
              <a:t>mday</a:t>
            </a:r>
            <a:r>
              <a:rPr lang="en-US" sz="2000" dirty="0" smtClean="0"/>
              <a:t>(dates)</a:t>
            </a:r>
          </a:p>
          <a:p>
            <a:pPr algn="just" eaLnBrk="1" fontAlgn="auto" hangingPunct="1">
              <a:spcBef>
                <a:spcPts val="0"/>
              </a:spcBef>
              <a:spcAft>
                <a:spcPts val="0"/>
              </a:spcAft>
              <a:defRPr/>
            </a:pPr>
            <a:endParaRPr lang="en-US" sz="2000" b="1" dirty="0" smtClean="0">
              <a:solidFill>
                <a:schemeClr val="accent6">
                  <a:lumMod val="75000"/>
                </a:schemeClr>
              </a:solidFill>
            </a:endParaRPr>
          </a:p>
          <a:p>
            <a:pPr algn="just" eaLnBrk="1" fontAlgn="auto" hangingPunct="1">
              <a:spcBef>
                <a:spcPts val="0"/>
              </a:spcBef>
              <a:spcAft>
                <a:spcPts val="0"/>
              </a:spcAft>
              <a:defRPr/>
            </a:pPr>
            <a:endParaRPr lang="en-US" sz="2000" b="1" dirty="0">
              <a:solidFill>
                <a:srgbClr val="002060"/>
              </a:solidFill>
              <a:effectLst>
                <a:outerShdw blurRad="38100" dist="38100" dir="2700000" algn="tl">
                  <a:srgbClr val="000000">
                    <a:alpha val="43137"/>
                  </a:srgbClr>
                </a:outerShdw>
              </a:effectLst>
              <a:latin typeface="+mn-lt"/>
            </a:endParaRPr>
          </a:p>
        </p:txBody>
      </p:sp>
      <p:sp>
        <p:nvSpPr>
          <p:cNvPr id="3" name="Slide Number Placeholder 2"/>
          <p:cNvSpPr>
            <a:spLocks noGrp="1"/>
          </p:cNvSpPr>
          <p:nvPr>
            <p:ph type="sldNum" sz="quarter" idx="12"/>
          </p:nvPr>
        </p:nvSpPr>
        <p:spPr/>
        <p:txBody>
          <a:bodyPr/>
          <a:lstStyle/>
          <a:p>
            <a:pPr>
              <a:defRPr/>
            </a:pPr>
            <a:fld id="{561B0A16-F5F6-450A-96A9-F5E7DD5136D0}" type="slidenum">
              <a:rPr lang="en-US"/>
              <a:pPr>
                <a:defRPr/>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0"/>
            <a:ext cx="8763000" cy="5786199"/>
          </a:xfrm>
          <a:prstGeom prst="rect">
            <a:avLst/>
          </a:prstGeom>
        </p:spPr>
        <p:txBody>
          <a:bodyPr wrap="square">
            <a:spAutoFit/>
          </a:bodyPr>
          <a:lstStyle/>
          <a:p>
            <a:pPr algn="just" eaLnBrk="1" fontAlgn="auto" hangingPunct="1">
              <a:lnSpc>
                <a:spcPct val="150000"/>
              </a:lnSpc>
              <a:spcBef>
                <a:spcPts val="0"/>
              </a:spcBef>
              <a:spcAft>
                <a:spcPts val="0"/>
              </a:spcAft>
              <a:defRPr/>
            </a:pPr>
            <a:endParaRPr lang="en-US" sz="2000" b="1" dirty="0" smtClean="0">
              <a:solidFill>
                <a:schemeClr val="accent6">
                  <a:lumMod val="75000"/>
                </a:schemeClr>
              </a:solidFill>
            </a:endParaRPr>
          </a:p>
          <a:p>
            <a:pPr algn="just" eaLnBrk="1" fontAlgn="auto" hangingPunct="1">
              <a:lnSpc>
                <a:spcPct val="150000"/>
              </a:lnSpc>
              <a:spcBef>
                <a:spcPts val="0"/>
              </a:spcBef>
              <a:spcAft>
                <a:spcPts val="0"/>
              </a:spcAft>
              <a:defRPr/>
            </a:pPr>
            <a:r>
              <a:rPr lang="en-US" sz="2000" b="1" dirty="0" smtClean="0">
                <a:solidFill>
                  <a:schemeClr val="accent6">
                    <a:lumMod val="75000"/>
                  </a:schemeClr>
                </a:solidFill>
              </a:rPr>
              <a:t>Output</a:t>
            </a:r>
          </a:p>
          <a:p>
            <a:pPr algn="just" eaLnBrk="1" fontAlgn="auto" hangingPunct="1">
              <a:lnSpc>
                <a:spcPct val="150000"/>
              </a:lnSpc>
              <a:spcBef>
                <a:spcPts val="0"/>
              </a:spcBef>
              <a:spcAft>
                <a:spcPts val="0"/>
              </a:spcAft>
              <a:defRPr/>
            </a:pPr>
            <a:r>
              <a:rPr lang="en-US" sz="2000" b="1" dirty="0" smtClean="0">
                <a:solidFill>
                  <a:srgbClr val="0070C0"/>
                </a:solidFill>
              </a:rPr>
              <a:t>[1] 2022 2012 2017</a:t>
            </a:r>
          </a:p>
          <a:p>
            <a:pPr algn="just" eaLnBrk="1" fontAlgn="auto" hangingPunct="1">
              <a:lnSpc>
                <a:spcPct val="150000"/>
              </a:lnSpc>
              <a:spcBef>
                <a:spcPts val="0"/>
              </a:spcBef>
              <a:spcAft>
                <a:spcPts val="0"/>
              </a:spcAft>
              <a:defRPr/>
            </a:pPr>
            <a:r>
              <a:rPr lang="en-US" sz="2000" b="1" dirty="0" smtClean="0">
                <a:solidFill>
                  <a:srgbClr val="0070C0"/>
                </a:solidFill>
              </a:rPr>
              <a:t>[1] 7 4 3</a:t>
            </a:r>
          </a:p>
          <a:p>
            <a:pPr algn="just" eaLnBrk="1" fontAlgn="auto" hangingPunct="1">
              <a:lnSpc>
                <a:spcPct val="150000"/>
              </a:lnSpc>
              <a:spcBef>
                <a:spcPts val="0"/>
              </a:spcBef>
              <a:spcAft>
                <a:spcPts val="0"/>
              </a:spcAft>
              <a:defRPr/>
            </a:pPr>
            <a:r>
              <a:rPr lang="en-US" sz="2000" b="1" dirty="0" smtClean="0">
                <a:solidFill>
                  <a:srgbClr val="0070C0"/>
                </a:solidFill>
              </a:rPr>
              <a:t>[1] 11 19 8</a:t>
            </a:r>
          </a:p>
          <a:p>
            <a:endParaRPr lang="en-US" sz="2000" dirty="0" smtClean="0"/>
          </a:p>
          <a:p>
            <a:r>
              <a:rPr lang="en-US" sz="2000" dirty="0" smtClean="0"/>
              <a:t>Here,</a:t>
            </a:r>
          </a:p>
          <a:p>
            <a:endParaRPr lang="en-US" sz="2000" b="1" dirty="0" smtClean="0"/>
          </a:p>
          <a:p>
            <a:pPr>
              <a:lnSpc>
                <a:spcPct val="150000"/>
              </a:lnSpc>
            </a:pPr>
            <a:r>
              <a:rPr lang="en-US" sz="2000" b="1" dirty="0" smtClean="0"/>
              <a:t>year(dates)</a:t>
            </a:r>
            <a:r>
              <a:rPr lang="en-US" sz="2000" dirty="0" smtClean="0"/>
              <a:t> - returns all years from dates i.e. 2022 2012 2017</a:t>
            </a:r>
          </a:p>
          <a:p>
            <a:pPr>
              <a:lnSpc>
                <a:spcPct val="150000"/>
              </a:lnSpc>
            </a:pPr>
            <a:r>
              <a:rPr lang="en-US" sz="2000" b="1" dirty="0" smtClean="0"/>
              <a:t>month(dates)</a:t>
            </a:r>
            <a:r>
              <a:rPr lang="en-US" sz="2000" dirty="0" smtClean="0"/>
              <a:t> - returns all months from dates i.e. 7 4 3</a:t>
            </a:r>
          </a:p>
          <a:p>
            <a:pPr>
              <a:lnSpc>
                <a:spcPct val="150000"/>
              </a:lnSpc>
            </a:pPr>
            <a:r>
              <a:rPr lang="en-US" sz="2000" b="1" dirty="0" err="1" smtClean="0"/>
              <a:t>mday</a:t>
            </a:r>
            <a:r>
              <a:rPr lang="en-US" sz="2000" b="1" dirty="0" smtClean="0"/>
              <a:t>(dates)</a:t>
            </a:r>
            <a:r>
              <a:rPr lang="en-US" sz="2000" dirty="0" smtClean="0"/>
              <a:t> - returns days from dates </a:t>
            </a:r>
            <a:r>
              <a:rPr lang="en-US" sz="2000" dirty="0" err="1" smtClean="0"/>
              <a:t>i.e</a:t>
            </a:r>
            <a:r>
              <a:rPr lang="en-US" sz="2000" dirty="0" smtClean="0"/>
              <a:t> 11 19 8</a:t>
            </a:r>
          </a:p>
          <a:p>
            <a:pPr algn="just" eaLnBrk="1" fontAlgn="auto" hangingPunct="1">
              <a:lnSpc>
                <a:spcPct val="150000"/>
              </a:lnSpc>
              <a:spcBef>
                <a:spcPts val="0"/>
              </a:spcBef>
              <a:spcAft>
                <a:spcPts val="0"/>
              </a:spcAft>
              <a:defRPr/>
            </a:pPr>
            <a:endParaRPr lang="en-US" sz="2000" b="1" dirty="0" smtClean="0">
              <a:solidFill>
                <a:srgbClr val="0070C0"/>
              </a:solidFill>
            </a:endParaRPr>
          </a:p>
          <a:p>
            <a:pPr algn="just" eaLnBrk="1" fontAlgn="auto" hangingPunct="1">
              <a:spcBef>
                <a:spcPts val="0"/>
              </a:spcBef>
              <a:spcAft>
                <a:spcPts val="0"/>
              </a:spcAft>
              <a:defRPr/>
            </a:pPr>
            <a:endParaRPr lang="en-US" sz="2000" b="1" dirty="0" smtClean="0">
              <a:solidFill>
                <a:schemeClr val="accent6">
                  <a:lumMod val="75000"/>
                </a:schemeClr>
              </a:solidFill>
            </a:endParaRPr>
          </a:p>
          <a:p>
            <a:pPr algn="just" eaLnBrk="1" fontAlgn="auto" hangingPunct="1">
              <a:spcBef>
                <a:spcPts val="0"/>
              </a:spcBef>
              <a:spcAft>
                <a:spcPts val="0"/>
              </a:spcAft>
              <a:defRPr/>
            </a:pPr>
            <a:endParaRPr lang="en-US" sz="2000" b="1" dirty="0">
              <a:solidFill>
                <a:srgbClr val="002060"/>
              </a:solidFill>
              <a:effectLst>
                <a:outerShdw blurRad="38100" dist="38100" dir="2700000" algn="tl">
                  <a:srgbClr val="000000">
                    <a:alpha val="43137"/>
                  </a:srgbClr>
                </a:outerShdw>
              </a:effectLst>
              <a:latin typeface="+mn-lt"/>
            </a:endParaRPr>
          </a:p>
        </p:txBody>
      </p:sp>
      <p:sp>
        <p:nvSpPr>
          <p:cNvPr id="3" name="Slide Number Placeholder 2"/>
          <p:cNvSpPr>
            <a:spLocks noGrp="1"/>
          </p:cNvSpPr>
          <p:nvPr>
            <p:ph type="sldNum" sz="quarter" idx="12"/>
          </p:nvPr>
        </p:nvSpPr>
        <p:spPr/>
        <p:txBody>
          <a:bodyPr/>
          <a:lstStyle/>
          <a:p>
            <a:pPr>
              <a:defRPr/>
            </a:pPr>
            <a:fld id="{561B0A16-F5F6-450A-96A9-F5E7DD5136D0}" type="slidenum">
              <a:rPr lang="en-US"/>
              <a:pPr>
                <a:defRPr/>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
          <p:cNvSpPr>
            <a:spLocks noChangeArrowheads="1"/>
          </p:cNvSpPr>
          <p:nvPr/>
        </p:nvSpPr>
        <p:spPr bwMode="auto">
          <a:xfrm>
            <a:off x="228600" y="0"/>
            <a:ext cx="8610600" cy="543225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2000" b="1" dirty="0" smtClean="0">
                <a:solidFill>
                  <a:schemeClr val="accent2">
                    <a:lumMod val="75000"/>
                  </a:schemeClr>
                </a:solidFill>
                <a:latin typeface="+mn-lt"/>
                <a:cs typeface="Times New Roman" panose="02020603050405020304" pitchFamily="18" charset="0"/>
              </a:rPr>
              <a:t>Files in R</a:t>
            </a:r>
          </a:p>
          <a:p>
            <a:pPr>
              <a:lnSpc>
                <a:spcPct val="150000"/>
              </a:lnSpc>
            </a:pPr>
            <a:r>
              <a:rPr lang="en-US" sz="2000" dirty="0" smtClean="0">
                <a:latin typeface="+mn-lt"/>
              </a:rPr>
              <a:t>	In the R programming language, we deal with large amounts of data by representing data in files. In this regard, we can perform certain operations to access data like creating files, reading files, renaming them, etc.</a:t>
            </a:r>
          </a:p>
          <a:p>
            <a:pPr>
              <a:lnSpc>
                <a:spcPct val="150000"/>
              </a:lnSpc>
            </a:pPr>
            <a:endParaRPr lang="en-US" sz="2000" dirty="0" smtClean="0">
              <a:latin typeface="+mn-lt"/>
            </a:endParaRPr>
          </a:p>
          <a:p>
            <a:pPr>
              <a:lnSpc>
                <a:spcPct val="150000"/>
              </a:lnSpc>
            </a:pPr>
            <a:r>
              <a:rPr lang="en-US" sz="2000" dirty="0" smtClean="0">
                <a:latin typeface="+mn-lt"/>
              </a:rPr>
              <a:t>Some different file operations in R are:</a:t>
            </a:r>
          </a:p>
          <a:p>
            <a:pPr>
              <a:lnSpc>
                <a:spcPct val="150000"/>
              </a:lnSpc>
              <a:buFont typeface="Arial" panose="020B0604020202020204" pitchFamily="34" charset="0"/>
              <a:buChar char="•"/>
            </a:pPr>
            <a:r>
              <a:rPr lang="en-US" sz="2000" dirty="0" smtClean="0">
                <a:solidFill>
                  <a:schemeClr val="accent6">
                    <a:lumMod val="75000"/>
                  </a:schemeClr>
                </a:solidFill>
                <a:latin typeface="+mn-lt"/>
              </a:rPr>
              <a:t>Creation of files</a:t>
            </a:r>
          </a:p>
          <a:p>
            <a:pPr>
              <a:lnSpc>
                <a:spcPct val="150000"/>
              </a:lnSpc>
              <a:buFont typeface="Arial" panose="020B0604020202020204" pitchFamily="34" charset="0"/>
              <a:buChar char="•"/>
            </a:pPr>
            <a:r>
              <a:rPr lang="en-US" sz="2000" dirty="0" smtClean="0">
                <a:solidFill>
                  <a:schemeClr val="accent6">
                    <a:lumMod val="75000"/>
                  </a:schemeClr>
                </a:solidFill>
                <a:latin typeface="+mn-lt"/>
              </a:rPr>
              <a:t>Writing to the files</a:t>
            </a:r>
          </a:p>
          <a:p>
            <a:pPr>
              <a:lnSpc>
                <a:spcPct val="150000"/>
              </a:lnSpc>
              <a:buFont typeface="Arial" panose="020B0604020202020204" pitchFamily="34" charset="0"/>
              <a:buChar char="•"/>
            </a:pPr>
            <a:r>
              <a:rPr lang="en-US" sz="2000" dirty="0" smtClean="0">
                <a:solidFill>
                  <a:schemeClr val="accent6">
                    <a:lumMod val="75000"/>
                  </a:schemeClr>
                </a:solidFill>
                <a:latin typeface="+mn-lt"/>
              </a:rPr>
              <a:t>Reading data from a file</a:t>
            </a:r>
          </a:p>
          <a:p>
            <a:pPr>
              <a:lnSpc>
                <a:spcPct val="150000"/>
              </a:lnSpc>
              <a:buFont typeface="Arial" panose="020B0604020202020204" pitchFamily="34" charset="0"/>
              <a:buChar char="•"/>
            </a:pPr>
            <a:r>
              <a:rPr lang="en-US" sz="2000" dirty="0" smtClean="0">
                <a:solidFill>
                  <a:schemeClr val="accent6">
                    <a:lumMod val="75000"/>
                  </a:schemeClr>
                </a:solidFill>
                <a:latin typeface="+mn-lt"/>
              </a:rPr>
              <a:t>Check the existing status of a file</a:t>
            </a:r>
          </a:p>
          <a:p>
            <a:pPr>
              <a:lnSpc>
                <a:spcPct val="150000"/>
              </a:lnSpc>
              <a:buFont typeface="Arial" panose="020B0604020202020204" pitchFamily="34" charset="0"/>
              <a:buChar char="•"/>
            </a:pPr>
            <a:r>
              <a:rPr lang="en-US" sz="2000" dirty="0" smtClean="0">
                <a:solidFill>
                  <a:schemeClr val="accent6">
                    <a:lumMod val="75000"/>
                  </a:schemeClr>
                </a:solidFill>
                <a:latin typeface="+mn-lt"/>
              </a:rPr>
              <a:t>Renaming the existing files</a:t>
            </a:r>
          </a:p>
          <a:p>
            <a:pPr eaLnBrk="1" hangingPunct="1">
              <a:lnSpc>
                <a:spcPct val="150000"/>
              </a:lnSpc>
            </a:pPr>
            <a:r>
              <a:rPr lang="en-US" altLang="en-US" b="1" dirty="0" smtClean="0">
                <a:solidFill>
                  <a:schemeClr val="accent2">
                    <a:lumMod val="75000"/>
                  </a:schemeClr>
                </a:solidFill>
                <a:latin typeface="Times New Roman" panose="02020603050405020304" pitchFamily="18" charset="0"/>
                <a:cs typeface="Times New Roman" panose="02020603050405020304" pitchFamily="18" charset="0"/>
              </a:rPr>
              <a:t> </a:t>
            </a:r>
            <a:endParaRPr lang="en-US" altLang="en-US" b="1" dirty="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D5662442-0F79-4BA2-A2A9-710E6534B657}" type="slidenum">
              <a:rPr lang="en-US"/>
              <a:pPr>
                <a:defRPr/>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325082"/>
          </a:xfrm>
          <a:prstGeom prst="rect">
            <a:avLst/>
          </a:prstGeom>
        </p:spPr>
        <p:txBody>
          <a:bodyPr>
            <a:spAutoFit/>
          </a:bodyPr>
          <a:lstStyle/>
          <a:p>
            <a:r>
              <a:rPr lang="en-US" sz="2000" b="1" dirty="0" smtClean="0">
                <a:solidFill>
                  <a:srgbClr val="0070C0"/>
                </a:solidFill>
              </a:rPr>
              <a:t>Creation of a file</a:t>
            </a:r>
          </a:p>
          <a:p>
            <a:pPr>
              <a:lnSpc>
                <a:spcPct val="150000"/>
              </a:lnSpc>
            </a:pPr>
            <a:r>
              <a:rPr lang="en-US" sz="2000" dirty="0" smtClean="0"/>
              <a:t>Using </a:t>
            </a:r>
            <a:r>
              <a:rPr lang="en-US" sz="2000" b="1" dirty="0" err="1" smtClean="0"/>
              <a:t>file.create</a:t>
            </a:r>
            <a:r>
              <a:rPr lang="en-US" sz="2000" b="1" dirty="0" smtClean="0"/>
              <a:t>()</a:t>
            </a:r>
            <a:r>
              <a:rPr lang="en-US" sz="2000" dirty="0" smtClean="0"/>
              <a:t> function, a new file can be created from console or truncates if already exists.</a:t>
            </a:r>
          </a:p>
          <a:p>
            <a:pPr>
              <a:lnSpc>
                <a:spcPct val="150000"/>
              </a:lnSpc>
            </a:pPr>
            <a:r>
              <a:rPr lang="en-US" sz="2000" b="1" dirty="0" smtClean="0">
                <a:solidFill>
                  <a:schemeClr val="accent2">
                    <a:lumMod val="50000"/>
                  </a:schemeClr>
                </a:solidFill>
              </a:rPr>
              <a:t>Syntax:</a:t>
            </a:r>
            <a:r>
              <a:rPr lang="en-US" sz="2000" i="1" dirty="0" smtClean="0"/>
              <a:t/>
            </a:r>
            <a:br>
              <a:rPr lang="en-US" sz="2000" i="1" dirty="0" smtClean="0"/>
            </a:br>
            <a:r>
              <a:rPr lang="en-US" sz="2000" b="1" dirty="0" err="1" smtClean="0">
                <a:solidFill>
                  <a:srgbClr val="00B0F0"/>
                </a:solidFill>
              </a:rPr>
              <a:t>file.create</a:t>
            </a:r>
            <a:r>
              <a:rPr lang="en-US" sz="2000" b="1" dirty="0" smtClean="0">
                <a:solidFill>
                  <a:srgbClr val="00B0F0"/>
                </a:solidFill>
              </a:rPr>
              <a:t>(” “)</a:t>
            </a:r>
          </a:p>
          <a:p>
            <a:pPr>
              <a:lnSpc>
                <a:spcPct val="150000"/>
              </a:lnSpc>
            </a:pPr>
            <a:r>
              <a:rPr lang="en-US" sz="2000" dirty="0" smtClean="0"/>
              <a:t># Create a file</a:t>
            </a:r>
          </a:p>
          <a:p>
            <a:pPr>
              <a:lnSpc>
                <a:spcPct val="150000"/>
              </a:lnSpc>
            </a:pPr>
            <a:r>
              <a:rPr lang="en-US" sz="2000" dirty="0" smtClean="0"/>
              <a:t>if (</a:t>
            </a:r>
            <a:r>
              <a:rPr lang="en-US" sz="2000" dirty="0" err="1" smtClean="0"/>
              <a:t>file.create</a:t>
            </a:r>
            <a:r>
              <a:rPr lang="en-US" sz="2000" dirty="0" smtClean="0"/>
              <a:t>("GFG.txt")</a:t>
            </a:r>
          </a:p>
          <a:p>
            <a:pPr>
              <a:lnSpc>
                <a:spcPct val="150000"/>
              </a:lnSpc>
            </a:pPr>
            <a:r>
              <a:rPr lang="en-US" sz="2000" dirty="0" smtClean="0"/>
              <a:t>print(‘Congrats! Your File Has been created.’)</a:t>
            </a:r>
          </a:p>
          <a:p>
            <a:pPr>
              <a:lnSpc>
                <a:spcPct val="150000"/>
              </a:lnSpc>
            </a:pPr>
            <a:r>
              <a:rPr lang="en-US" sz="2000" dirty="0" smtClean="0"/>
              <a:t>else</a:t>
            </a:r>
          </a:p>
          <a:p>
            <a:pPr>
              <a:lnSpc>
                <a:spcPct val="150000"/>
              </a:lnSpc>
            </a:pPr>
            <a:r>
              <a:rPr lang="en-US" sz="2000" dirty="0" smtClean="0"/>
              <a:t>print(‘unable to create’)</a:t>
            </a:r>
          </a:p>
          <a:p>
            <a:pPr>
              <a:lnSpc>
                <a:spcPct val="150000"/>
              </a:lnSpc>
            </a:pPr>
            <a:r>
              <a:rPr lang="en-US" sz="2000" b="1" dirty="0" smtClean="0">
                <a:solidFill>
                  <a:schemeClr val="accent6">
                    <a:lumMod val="75000"/>
                  </a:schemeClr>
                </a:solidFill>
              </a:rPr>
              <a:t>Output :</a:t>
            </a:r>
            <a:r>
              <a:rPr lang="en-US" sz="2000" dirty="0" smtClean="0"/>
              <a:t>[1] "Congrats! Your File Has been created."</a:t>
            </a:r>
          </a:p>
          <a:p>
            <a:pPr>
              <a:lnSpc>
                <a:spcPct val="150000"/>
              </a:lnSpc>
            </a:pPr>
            <a:endParaRPr lang="en-US" sz="2000" dirty="0" smtClean="0"/>
          </a:p>
          <a:p>
            <a:endParaRPr lang="en-US" sz="2000" dirty="0" smtClean="0"/>
          </a:p>
          <a:p>
            <a:endParaRPr lang="en-US" sz="2000" dirty="0" smtClean="0"/>
          </a:p>
          <a:p>
            <a:endParaRPr lang="en-US" sz="2000" b="1" dirty="0" smtClean="0">
              <a:solidFill>
                <a:srgbClr val="0070C0"/>
              </a:solidFill>
            </a:endParaRPr>
          </a:p>
          <a:p>
            <a:endParaRPr lang="en-US" sz="2000" b="1" dirty="0" smtClean="0">
              <a:solidFill>
                <a:srgbClr val="0070C0"/>
              </a:solidFill>
            </a:endParaRPr>
          </a:p>
          <a:p>
            <a:endParaRPr lang="en-US" sz="2000" b="1" dirty="0" smtClean="0">
              <a:solidFill>
                <a:srgbClr val="0070C0"/>
              </a:solidFill>
            </a:endParaRPr>
          </a:p>
          <a:p>
            <a:endParaRPr lang="en-US" sz="2000" b="1" dirty="0">
              <a:solidFill>
                <a:srgbClr val="0070C0"/>
              </a:solidFill>
            </a:endParaRPr>
          </a:p>
        </p:txBody>
      </p:sp>
      <p:sp>
        <p:nvSpPr>
          <p:cNvPr id="3" name="Slide Number Placeholder 2"/>
          <p:cNvSpPr>
            <a:spLocks noGrp="1"/>
          </p:cNvSpPr>
          <p:nvPr>
            <p:ph type="sldNum" sz="quarter" idx="12"/>
          </p:nvPr>
        </p:nvSpPr>
        <p:spPr/>
        <p:txBody>
          <a:bodyPr/>
          <a:lstStyle/>
          <a:p>
            <a:pPr>
              <a:defRPr/>
            </a:pPr>
            <a:fld id="{5FF77D24-1D6F-4D10-AAAB-137CF478EE70}" type="slidenum">
              <a:rPr lang="en-US"/>
              <a:pPr>
                <a:defRPr/>
              </a:pPr>
              <a:t>45</a:t>
            </a:fld>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71EBA07-AC2F-458A-9024-59F2C332BAB1}" type="slidenum">
              <a:rPr lang="en-US"/>
              <a:pPr>
                <a:defRPr/>
              </a:pPr>
              <a:t>46</a:t>
            </a:fld>
            <a:endParaRPr lang="en-US"/>
          </a:p>
        </p:txBody>
      </p:sp>
      <p:sp>
        <p:nvSpPr>
          <p:cNvPr id="4" name="Rectangle 3"/>
          <p:cNvSpPr/>
          <p:nvPr/>
        </p:nvSpPr>
        <p:spPr>
          <a:xfrm>
            <a:off x="228600" y="0"/>
            <a:ext cx="8610600" cy="5878532"/>
          </a:xfrm>
          <a:prstGeom prst="rect">
            <a:avLst/>
          </a:prstGeom>
        </p:spPr>
        <p:txBody>
          <a:bodyPr wrap="square">
            <a:spAutoFit/>
          </a:bodyPr>
          <a:lstStyle/>
          <a:p>
            <a:pPr>
              <a:lnSpc>
                <a:spcPct val="150000"/>
              </a:lnSpc>
            </a:pPr>
            <a:r>
              <a:rPr lang="en-US" sz="2000" b="1" dirty="0" smtClean="0">
                <a:solidFill>
                  <a:srgbClr val="0070C0"/>
                </a:solidFill>
              </a:rPr>
              <a:t>Writing to the files</a:t>
            </a:r>
          </a:p>
          <a:p>
            <a:pPr>
              <a:lnSpc>
                <a:spcPct val="150000"/>
              </a:lnSpc>
            </a:pPr>
            <a:r>
              <a:rPr lang="en-US" sz="2000" u="sng" dirty="0" err="1" smtClean="0">
                <a:hlinkClick r:id="rId3"/>
              </a:rPr>
              <a:t>write.table</a:t>
            </a:r>
            <a:r>
              <a:rPr lang="en-US" sz="2000" u="sng" dirty="0" smtClean="0">
                <a:hlinkClick r:id="rId3"/>
              </a:rPr>
              <a:t>()</a:t>
            </a:r>
            <a:r>
              <a:rPr lang="en-US" sz="2000" dirty="0" smtClean="0"/>
              <a:t> function in R programming is used to write an object to a file.</a:t>
            </a:r>
          </a:p>
          <a:p>
            <a:r>
              <a:rPr lang="en-US" sz="2000" b="1" dirty="0" smtClean="0">
                <a:solidFill>
                  <a:schemeClr val="accent2">
                    <a:lumMod val="50000"/>
                  </a:schemeClr>
                </a:solidFill>
              </a:rPr>
              <a:t>Syntax:</a:t>
            </a:r>
            <a:r>
              <a:rPr lang="en-US" sz="2000" dirty="0" smtClean="0"/>
              <a:t/>
            </a:r>
            <a:br>
              <a:rPr lang="en-US" sz="2000" dirty="0" smtClean="0"/>
            </a:br>
            <a:r>
              <a:rPr lang="en-US" sz="2000" b="1" dirty="0" err="1" smtClean="0">
                <a:solidFill>
                  <a:srgbClr val="00B0F0"/>
                </a:solidFill>
              </a:rPr>
              <a:t>write.table</a:t>
            </a:r>
            <a:r>
              <a:rPr lang="en-US" sz="2000" b="1" dirty="0" smtClean="0">
                <a:solidFill>
                  <a:srgbClr val="00B0F0"/>
                </a:solidFill>
              </a:rPr>
              <a:t>(x, file)</a:t>
            </a:r>
          </a:p>
          <a:p>
            <a:pPr>
              <a:lnSpc>
                <a:spcPct val="150000"/>
              </a:lnSpc>
            </a:pPr>
            <a:r>
              <a:rPr lang="en-US" sz="2000" b="1" dirty="0" smtClean="0"/>
              <a:t>Parameters:</a:t>
            </a:r>
          </a:p>
          <a:p>
            <a:pPr>
              <a:lnSpc>
                <a:spcPct val="150000"/>
              </a:lnSpc>
            </a:pPr>
            <a:r>
              <a:rPr lang="en-US" sz="2000" b="1" dirty="0" smtClean="0"/>
              <a:t>x:</a:t>
            </a:r>
            <a:r>
              <a:rPr lang="en-US" sz="2000" dirty="0" smtClean="0"/>
              <a:t> indicates the object that has to be written into the file</a:t>
            </a:r>
            <a:br>
              <a:rPr lang="en-US" sz="2000" dirty="0" smtClean="0"/>
            </a:br>
            <a:r>
              <a:rPr lang="en-US" sz="2000" b="1" dirty="0" smtClean="0"/>
              <a:t>file:</a:t>
            </a:r>
            <a:r>
              <a:rPr lang="en-US" sz="2000" dirty="0" smtClean="0"/>
              <a:t> indicates the name of the file that has to be written</a:t>
            </a:r>
          </a:p>
          <a:p>
            <a:pPr>
              <a:lnSpc>
                <a:spcPct val="150000"/>
              </a:lnSpc>
            </a:pPr>
            <a:r>
              <a:rPr lang="en-US" sz="2000" b="1" dirty="0" smtClean="0">
                <a:solidFill>
                  <a:schemeClr val="accent6">
                    <a:lumMod val="75000"/>
                  </a:schemeClr>
                </a:solidFill>
              </a:rPr>
              <a:t>Example </a:t>
            </a:r>
          </a:p>
          <a:p>
            <a:pPr>
              <a:lnSpc>
                <a:spcPct val="150000"/>
              </a:lnSpc>
            </a:pPr>
            <a:r>
              <a:rPr lang="en-US" sz="2000" dirty="0" smtClean="0"/>
              <a:t># into the txt file</a:t>
            </a:r>
          </a:p>
          <a:p>
            <a:pPr>
              <a:lnSpc>
                <a:spcPct val="150000"/>
              </a:lnSpc>
            </a:pPr>
            <a:r>
              <a:rPr lang="en-US" sz="2000" dirty="0" err="1" smtClean="0"/>
              <a:t>write.table</a:t>
            </a:r>
            <a:r>
              <a:rPr lang="en-US" sz="2000" dirty="0" smtClean="0"/>
              <a:t>(x=</a:t>
            </a:r>
            <a:r>
              <a:rPr lang="en-US" sz="2000" dirty="0" err="1" smtClean="0"/>
              <a:t>toothgrowth</a:t>
            </a:r>
            <a:r>
              <a:rPr lang="en-US" sz="2000" dirty="0" smtClean="0"/>
              <a:t>[1:10,],”CFG.TXT”)</a:t>
            </a:r>
          </a:p>
          <a:p>
            <a:pPr>
              <a:lnSpc>
                <a:spcPct val="150000"/>
              </a:lnSpc>
            </a:pPr>
            <a:r>
              <a:rPr lang="en-US" sz="2000" dirty="0" smtClean="0"/>
              <a:t>data=</a:t>
            </a:r>
            <a:r>
              <a:rPr lang="en-US" sz="2000" dirty="0" err="1" smtClean="0"/>
              <a:t>read.table</a:t>
            </a:r>
            <a:r>
              <a:rPr lang="en-US" sz="2000" dirty="0" smtClean="0"/>
              <a:t>(”CFG.TXT”)</a:t>
            </a:r>
          </a:p>
          <a:p>
            <a:pPr>
              <a:lnSpc>
                <a:spcPct val="150000"/>
              </a:lnSpc>
            </a:pPr>
            <a:r>
              <a:rPr lang="en-US" sz="2000" dirty="0" smtClean="0"/>
              <a:t>print(data) # printing data</a:t>
            </a:r>
          </a:p>
          <a:p>
            <a:endParaRPr lang="en-US" dirty="0" smtClean="0"/>
          </a:p>
          <a:p>
            <a:endParaRPr lang="en-US" b="1" dirty="0">
              <a:solidFill>
                <a:srgbClr val="0070C0"/>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4638"/>
            <a:ext cx="7886700" cy="4125912"/>
          </a:xfrm>
        </p:spPr>
        <p:txBody>
          <a:bodyPr/>
          <a:lstStyle/>
          <a:p>
            <a:r>
              <a:rPr lang="en-US" sz="2000" b="1" dirty="0" smtClean="0">
                <a:solidFill>
                  <a:schemeClr val="accent6">
                    <a:lumMod val="75000"/>
                  </a:schemeClr>
                </a:solidFill>
              </a:rPr>
              <a:t>Output  </a:t>
            </a:r>
            <a:r>
              <a:rPr lang="en-US" sz="2000" dirty="0" smtClean="0"/>
              <a:t/>
            </a:r>
            <a:br>
              <a:rPr lang="en-US" sz="2000" dirty="0" smtClean="0"/>
            </a:br>
            <a:r>
              <a:rPr lang="en-US" sz="2000" dirty="0" smtClean="0"/>
              <a:t>    </a:t>
            </a:r>
            <a:br>
              <a:rPr lang="en-US" sz="2000" dirty="0" smtClean="0"/>
            </a:br>
            <a:r>
              <a:rPr lang="en-US" sz="2000" dirty="0" smtClean="0"/>
              <a:t>      </a:t>
            </a:r>
            <a:r>
              <a:rPr lang="en-US" sz="2000" dirty="0" err="1" smtClean="0"/>
              <a:t>len</a:t>
            </a:r>
            <a:r>
              <a:rPr lang="en-US" sz="2000" dirty="0" smtClean="0"/>
              <a:t>  supp  dose</a:t>
            </a:r>
            <a:br>
              <a:rPr lang="en-US" sz="2000" dirty="0" smtClean="0"/>
            </a:br>
            <a:r>
              <a:rPr lang="en-US" sz="2000" dirty="0" smtClean="0"/>
              <a:t> 1  4.2   VC    0.5 </a:t>
            </a:r>
            <a:br>
              <a:rPr lang="en-US" sz="2000" dirty="0" smtClean="0"/>
            </a:br>
            <a:r>
              <a:rPr lang="en-US" sz="2000" dirty="0" smtClean="0"/>
              <a:t> 2  11.5 VC   0.5</a:t>
            </a:r>
            <a:br>
              <a:rPr lang="en-US" sz="2000" dirty="0" smtClean="0"/>
            </a:br>
            <a:r>
              <a:rPr lang="en-US" sz="2000" dirty="0" smtClean="0"/>
              <a:t> 3  7.3   VC    0.5 </a:t>
            </a:r>
            <a:br>
              <a:rPr lang="en-US" sz="2000" dirty="0" smtClean="0"/>
            </a:br>
            <a:r>
              <a:rPr lang="en-US" sz="2000" dirty="0" smtClean="0"/>
              <a:t> 4  5.8   VC    0.5 </a:t>
            </a:r>
            <a:br>
              <a:rPr lang="en-US" sz="2000" dirty="0" smtClean="0"/>
            </a:br>
            <a:r>
              <a:rPr lang="en-US" sz="2000" dirty="0" smtClean="0"/>
              <a:t> 5 6.4    VC    0.5</a:t>
            </a:r>
            <a:br>
              <a:rPr lang="en-US" sz="2000" dirty="0" smtClean="0"/>
            </a:br>
            <a:r>
              <a:rPr lang="en-US" sz="2000" dirty="0" smtClean="0"/>
              <a:t> 6 10.0  VC   0.5 </a:t>
            </a:r>
            <a:br>
              <a:rPr lang="en-US" sz="2000" dirty="0" smtClean="0"/>
            </a:br>
            <a:r>
              <a:rPr lang="en-US" sz="2000" dirty="0" smtClean="0"/>
              <a:t> 7 11.2  VC   0.5 </a:t>
            </a:r>
            <a:br>
              <a:rPr lang="en-US" sz="2000" dirty="0" smtClean="0"/>
            </a:br>
            <a:r>
              <a:rPr lang="en-US" sz="2000" dirty="0" smtClean="0"/>
              <a:t> 8 11.2  VC  0.5 </a:t>
            </a:r>
            <a:br>
              <a:rPr lang="en-US" sz="2000" dirty="0" smtClean="0"/>
            </a:br>
            <a:r>
              <a:rPr lang="en-US" sz="2000" dirty="0" smtClean="0"/>
              <a:t> 9 5.2   VC   0.5 </a:t>
            </a:r>
            <a:br>
              <a:rPr lang="en-US" sz="2000" dirty="0" smtClean="0"/>
            </a:br>
            <a:r>
              <a:rPr lang="en-US" sz="2000" dirty="0" smtClean="0"/>
              <a:t> 10 7.0 VC   0.5</a:t>
            </a:r>
            <a:br>
              <a:rPr lang="en-US" sz="2000" dirty="0" smtClean="0"/>
            </a:br>
            <a:endParaRPr lang="en-US" sz="2000" dirty="0"/>
          </a:p>
        </p:txBody>
      </p:sp>
      <p:sp>
        <p:nvSpPr>
          <p:cNvPr id="4" name="Slide Number Placeholder 3"/>
          <p:cNvSpPr>
            <a:spLocks noGrp="1"/>
          </p:cNvSpPr>
          <p:nvPr>
            <p:ph type="sldNum" sz="quarter" idx="12"/>
          </p:nvPr>
        </p:nvSpPr>
        <p:spPr/>
        <p:txBody>
          <a:bodyPr/>
          <a:lstStyle/>
          <a:p>
            <a:pPr>
              <a:defRPr/>
            </a:pPr>
            <a:fld id="{80B632F1-B6DE-49A6-9581-A4A6BDFF03EF}" type="slidenum">
              <a:rPr lang="en-US" smtClean="0"/>
              <a:pPr>
                <a:defRPr/>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7382C6E-E1B6-4F2E-B2CB-EBB2A36A959E}" type="slidenum">
              <a:rPr lang="en-US"/>
              <a:pPr>
                <a:defRPr/>
              </a:pPr>
              <a:t>48</a:t>
            </a:fld>
            <a:endParaRPr lang="en-US"/>
          </a:p>
        </p:txBody>
      </p:sp>
      <p:sp>
        <p:nvSpPr>
          <p:cNvPr id="39937" name="Rectangle 1"/>
          <p:cNvSpPr>
            <a:spLocks noChangeArrowheads="1"/>
          </p:cNvSpPr>
          <p:nvPr/>
        </p:nvSpPr>
        <p:spPr bwMode="auto">
          <a:xfrm>
            <a:off x="0" y="0"/>
            <a:ext cx="9073959" cy="6218947"/>
          </a:xfrm>
          <a:prstGeom prst="rect">
            <a:avLst/>
          </a:prstGeom>
          <a:solidFill>
            <a:srgbClr val="F9F2F4"/>
          </a:solidFill>
          <a:ln w="9525">
            <a:noFill/>
            <a:miter lim="800000"/>
          </a:ln>
          <a:effectLst/>
        </p:spPr>
        <p:txBody>
          <a:bodyPr vert="horz" wrap="none" lIns="91440" tIns="133308" rIns="91440" bIns="66654"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US" sz="2000" b="1" i="0" u="none" strike="noStrike" cap="none" normalizeH="0" baseline="0" dirty="0" smtClean="0">
                <a:ln>
                  <a:noFill/>
                </a:ln>
                <a:solidFill>
                  <a:srgbClr val="0070C0"/>
                </a:solidFill>
                <a:effectLst/>
                <a:latin typeface="+mn-lt"/>
                <a:cs typeface="Arial" panose="020B0604020202020204" pitchFamily="34" charset="0"/>
              </a:rPr>
              <a:t>Reading data from a file</a:t>
            </a:r>
          </a:p>
          <a:p>
            <a:pPr marL="0" marR="0" lvl="0" indent="0" algn="l" defTabSz="914400" rtl="0" eaLnBrk="1" fontAlgn="base" latinLnBrk="0" hangingPunct="1">
              <a:lnSpc>
                <a:spcPct val="100000"/>
              </a:lnSpc>
              <a:spcBef>
                <a:spcPct val="0"/>
              </a:spcBef>
              <a:spcAft>
                <a:spcPct val="0"/>
              </a:spcAft>
              <a:buClrTx/>
              <a:buSzTx/>
              <a:buFontTx/>
              <a:buNone/>
            </a:pPr>
            <a:endParaRPr kumimoji="0" lang="en-US" sz="2000" b="1" i="0" u="none" strike="noStrike" cap="none" normalizeH="0" baseline="0" dirty="0" smtClean="0">
              <a:ln>
                <a:noFill/>
              </a:ln>
              <a:solidFill>
                <a:srgbClr val="0070C0"/>
              </a:solidFill>
              <a:effectLst/>
              <a:latin typeface="+mn-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sz="2000" b="0" i="0" u="none" strike="noStrike" cap="none" normalizeH="0" baseline="0" dirty="0" smtClean="0">
                <a:ln>
                  <a:noFill/>
                </a:ln>
                <a:solidFill>
                  <a:srgbClr val="3D3D4E"/>
                </a:solidFill>
                <a:effectLst/>
                <a:latin typeface="+mn-lt"/>
                <a:cs typeface="Arial" panose="020B0604020202020204" pitchFamily="34" charset="0"/>
              </a:rPr>
              <a:t>After the writing data onto a file, we need to read the information from the file using </a:t>
            </a:r>
          </a:p>
          <a:p>
            <a:pPr marL="0" marR="0" lvl="0" indent="0" algn="l" defTabSz="914400" rtl="0" eaLnBrk="0" fontAlgn="base" latinLnBrk="0" hangingPunct="0">
              <a:lnSpc>
                <a:spcPct val="100000"/>
              </a:lnSpc>
              <a:spcBef>
                <a:spcPct val="0"/>
              </a:spcBef>
              <a:spcAft>
                <a:spcPct val="0"/>
              </a:spcAft>
              <a:buClrTx/>
              <a:buSzTx/>
              <a:buFontTx/>
              <a:buNone/>
            </a:pPr>
            <a:r>
              <a:rPr kumimoji="0" lang="en-US" sz="2000" b="0" i="0" u="none" strike="noStrike" cap="none" normalizeH="0" baseline="0" dirty="0" smtClean="0">
                <a:ln>
                  <a:noFill/>
                </a:ln>
                <a:solidFill>
                  <a:srgbClr val="3D3D4E"/>
                </a:solidFill>
                <a:effectLst/>
                <a:latin typeface="+mn-lt"/>
                <a:cs typeface="Arial" panose="020B0604020202020204" pitchFamily="34" charset="0"/>
              </a:rPr>
              <a:t> built-in function. We use the </a:t>
            </a:r>
            <a:r>
              <a:rPr kumimoji="0" lang="en-US" sz="2000" b="0" i="0" u="none" strike="noStrike" cap="none" normalizeH="0" baseline="0" dirty="0" err="1" smtClean="0">
                <a:ln>
                  <a:noFill/>
                </a:ln>
                <a:solidFill>
                  <a:srgbClr val="C7254E"/>
                </a:solidFill>
                <a:effectLst/>
                <a:latin typeface="+mn-lt"/>
                <a:cs typeface="Arial" panose="020B0604020202020204" pitchFamily="34" charset="0"/>
              </a:rPr>
              <a:t>read.table</a:t>
            </a:r>
            <a:r>
              <a:rPr kumimoji="0" lang="en-US" sz="2000" b="0" i="0" u="none" strike="noStrike" cap="none" normalizeH="0" baseline="0" dirty="0" smtClean="0">
                <a:ln>
                  <a:noFill/>
                </a:ln>
                <a:solidFill>
                  <a:srgbClr val="C7254E"/>
                </a:solidFill>
                <a:effectLst/>
                <a:latin typeface="+mn-lt"/>
                <a:cs typeface="Arial" panose="020B0604020202020204" pitchFamily="34" charset="0"/>
              </a:rPr>
              <a:t>()</a:t>
            </a:r>
            <a:r>
              <a:rPr kumimoji="0" lang="en-US" sz="2000" b="0" i="0" u="none" strike="noStrike" cap="none" normalizeH="0" baseline="0" dirty="0" smtClean="0">
                <a:ln>
                  <a:noFill/>
                </a:ln>
                <a:solidFill>
                  <a:srgbClr val="3D3D4E"/>
                </a:solidFill>
                <a:effectLst/>
                <a:latin typeface="+mn-lt"/>
                <a:cs typeface="Arial" panose="020B0604020202020204" pitchFamily="34" charset="0"/>
              </a:rPr>
              <a:t> function to read the file’s content </a:t>
            </a:r>
          </a:p>
          <a:p>
            <a:pPr marL="0" marR="0" lvl="0" indent="0" algn="l" defTabSz="914400" rtl="0" eaLnBrk="0" fontAlgn="base" latinLnBrk="0" hangingPunct="0">
              <a:lnSpc>
                <a:spcPct val="100000"/>
              </a:lnSpc>
              <a:spcBef>
                <a:spcPct val="0"/>
              </a:spcBef>
              <a:spcAft>
                <a:spcPct val="0"/>
              </a:spcAft>
              <a:buClrTx/>
              <a:buSzTx/>
              <a:buFontTx/>
              <a:buNone/>
            </a:pPr>
            <a:r>
              <a:rPr kumimoji="0" lang="en-US" sz="2000" b="0" i="0" u="none" strike="noStrike" cap="none" normalizeH="0" baseline="0" dirty="0" smtClean="0">
                <a:ln>
                  <a:noFill/>
                </a:ln>
                <a:solidFill>
                  <a:srgbClr val="3D3D4E"/>
                </a:solidFill>
                <a:effectLst/>
                <a:latin typeface="+mn-lt"/>
                <a:cs typeface="Arial" panose="020B0604020202020204" pitchFamily="34" charset="0"/>
              </a:rPr>
              <a:t>that is passed as an argument</a:t>
            </a:r>
            <a:r>
              <a:rPr kumimoji="0" lang="en-US" sz="1300" b="0" i="0" u="none" strike="noStrike" cap="none" normalizeH="0" baseline="0" dirty="0" smtClean="0">
                <a:ln>
                  <a:noFill/>
                </a:ln>
                <a:solidFill>
                  <a:srgbClr val="3D3D4E"/>
                </a:solidFill>
                <a:effectLst/>
                <a:latin typeface="Droid Serif"/>
                <a:cs typeface="Arial" panose="020B0604020202020204" pitchFamily="34" charset="0"/>
              </a:rPr>
              <a:t>.</a:t>
            </a:r>
          </a:p>
          <a:p>
            <a:r>
              <a:rPr lang="en-US" sz="2000" b="1" dirty="0" smtClean="0">
                <a:solidFill>
                  <a:schemeClr val="accent2">
                    <a:lumMod val="50000"/>
                  </a:schemeClr>
                </a:solidFill>
              </a:rPr>
              <a:t>Syntax:</a:t>
            </a:r>
            <a:r>
              <a:rPr lang="en-US" sz="2000" dirty="0" smtClean="0"/>
              <a:t/>
            </a:r>
            <a:br>
              <a:rPr lang="en-US" sz="2000" dirty="0" smtClean="0"/>
            </a:br>
            <a:r>
              <a:rPr lang="en-US" sz="2000" dirty="0" err="1" smtClean="0"/>
              <a:t>read.table</a:t>
            </a:r>
            <a:r>
              <a:rPr lang="en-US" sz="2000" dirty="0" smtClean="0"/>
              <a:t>(file)</a:t>
            </a:r>
          </a:p>
          <a:p>
            <a:r>
              <a:rPr lang="en-US" sz="2000" b="1" dirty="0" smtClean="0"/>
              <a:t>Parameters:</a:t>
            </a:r>
            <a:r>
              <a:rPr lang="en-US" sz="2000" dirty="0" smtClean="0"/>
              <a:t/>
            </a:r>
            <a:br>
              <a:rPr lang="en-US" sz="2000" dirty="0" smtClean="0"/>
            </a:br>
            <a:r>
              <a:rPr lang="en-US" sz="2000" b="1" dirty="0" smtClean="0"/>
              <a:t>file:</a:t>
            </a:r>
            <a:r>
              <a:rPr lang="en-US" sz="2000" dirty="0" smtClean="0"/>
              <a:t> indicates the name of the file that has to be read</a:t>
            </a:r>
          </a:p>
          <a:p>
            <a:endParaRPr lang="en-US" sz="2000" b="1" dirty="0" smtClean="0">
              <a:solidFill>
                <a:schemeClr val="accent6">
                  <a:lumMod val="75000"/>
                </a:schemeClr>
              </a:solidFill>
            </a:endParaRPr>
          </a:p>
          <a:p>
            <a:r>
              <a:rPr lang="en-US" sz="2000" b="1" dirty="0" smtClean="0">
                <a:solidFill>
                  <a:schemeClr val="accent6">
                    <a:lumMod val="75000"/>
                  </a:schemeClr>
                </a:solidFill>
              </a:rPr>
              <a:t>Example</a:t>
            </a:r>
            <a:r>
              <a:rPr lang="en-US" sz="2000" dirty="0" smtClean="0"/>
              <a:t> </a:t>
            </a:r>
          </a:p>
          <a:p>
            <a:endParaRPr lang="en-US" sz="2000" dirty="0" smtClean="0"/>
          </a:p>
          <a:p>
            <a:r>
              <a:rPr lang="en-US" sz="2000" dirty="0" smtClean="0"/>
              <a:t># Reading txt file</a:t>
            </a:r>
          </a:p>
          <a:p>
            <a:r>
              <a:rPr lang="en-US" sz="2000" dirty="0" err="1" smtClean="0"/>
              <a:t>new.iris</a:t>
            </a:r>
            <a:r>
              <a:rPr lang="en-US" sz="2000" dirty="0" smtClean="0"/>
              <a:t> &lt;- </a:t>
            </a:r>
            <a:r>
              <a:rPr lang="en-US" sz="2000" dirty="0" err="1" smtClean="0"/>
              <a:t>read.table</a:t>
            </a:r>
            <a:r>
              <a:rPr lang="en-US" sz="2000" dirty="0" smtClean="0"/>
              <a:t>(file = "GFG.txt")</a:t>
            </a:r>
          </a:p>
          <a:p>
            <a:r>
              <a:rPr lang="en-US" sz="2000" dirty="0" smtClean="0"/>
              <a:t>  </a:t>
            </a:r>
          </a:p>
          <a:p>
            <a:r>
              <a:rPr lang="en-US" sz="2000" dirty="0" smtClean="0"/>
              <a:t># Print</a:t>
            </a:r>
          </a:p>
          <a:p>
            <a:r>
              <a:rPr lang="en-US" sz="2000" dirty="0" smtClean="0"/>
              <a:t>print(</a:t>
            </a:r>
            <a:r>
              <a:rPr lang="en-US" sz="2000" dirty="0" err="1" smtClean="0"/>
              <a:t>new.iris</a:t>
            </a:r>
            <a:r>
              <a:rPr lang="en-US" sz="2000" dirty="0" smtClean="0"/>
              <a:t>)</a:t>
            </a:r>
          </a:p>
          <a:p>
            <a:endParaRPr lang="en-US" sz="2000" dirty="0" smtClean="0"/>
          </a:p>
          <a:p>
            <a:pPr marL="0" marR="0" lvl="0" indent="0" algn="l" defTabSz="914400" rtl="0" eaLnBrk="0" fontAlgn="base" latinLnBrk="0" hangingPunct="0">
              <a:lnSpc>
                <a:spcPct val="100000"/>
              </a:lnSpc>
              <a:spcBef>
                <a:spcPct val="0"/>
              </a:spcBef>
              <a:spcAft>
                <a:spcPct val="0"/>
              </a:spcAft>
              <a:buClrTx/>
              <a:buSzTx/>
              <a:buFontTx/>
              <a:buNone/>
            </a:pPr>
            <a:endParaRPr kumimoji="0" lang="en-US" sz="1300" b="0" i="0" u="none" strike="noStrike" cap="none" normalizeH="0" baseline="0" dirty="0" smtClean="0">
              <a:ln>
                <a:noFill/>
              </a:ln>
              <a:solidFill>
                <a:srgbClr val="3D3D4E"/>
              </a:solidFill>
              <a:effectLst/>
              <a:latin typeface="Droid Serif"/>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US"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
          <p:cNvSpPr>
            <a:spLocks noChangeArrowheads="1"/>
          </p:cNvSpPr>
          <p:nvPr/>
        </p:nvSpPr>
        <p:spPr bwMode="auto">
          <a:xfrm>
            <a:off x="152400" y="126742"/>
            <a:ext cx="9142413" cy="48628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2000" b="1" dirty="0" smtClean="0">
                <a:solidFill>
                  <a:schemeClr val="accent6">
                    <a:lumMod val="75000"/>
                  </a:schemeClr>
                </a:solidFill>
                <a:latin typeface="Times New Roman" panose="02020603050405020304" pitchFamily="18" charset="0"/>
                <a:cs typeface="Times New Roman" panose="02020603050405020304" pitchFamily="18" charset="0"/>
              </a:rPr>
              <a:t>Output</a:t>
            </a:r>
          </a:p>
          <a:p>
            <a:pPr>
              <a:lnSpc>
                <a:spcPct val="150000"/>
              </a:lnSpc>
            </a:pPr>
            <a:r>
              <a:rPr lang="en-US" sz="2000" dirty="0" smtClean="0"/>
              <a:t>X  </a:t>
            </a:r>
            <a:r>
              <a:rPr lang="en-US" sz="2000" dirty="0" err="1" smtClean="0"/>
              <a:t>Sepal.Length</a:t>
            </a:r>
            <a:r>
              <a:rPr lang="en-US" sz="2000" dirty="0" smtClean="0"/>
              <a:t> </a:t>
            </a:r>
            <a:r>
              <a:rPr lang="en-US" sz="2000" dirty="0" err="1" smtClean="0"/>
              <a:t>Sepal.Width</a:t>
            </a:r>
            <a:r>
              <a:rPr lang="en-US" sz="2000" dirty="0" smtClean="0"/>
              <a:t> </a:t>
            </a:r>
            <a:r>
              <a:rPr lang="en-US" sz="2000" dirty="0" err="1" smtClean="0"/>
              <a:t>Petal.Length</a:t>
            </a:r>
            <a:r>
              <a:rPr lang="en-US" sz="2000" dirty="0" smtClean="0"/>
              <a:t> </a:t>
            </a:r>
            <a:r>
              <a:rPr lang="en-US" sz="2000" dirty="0" err="1" smtClean="0"/>
              <a:t>Petal.Width</a:t>
            </a:r>
            <a:r>
              <a:rPr lang="en-US" sz="2000" dirty="0" smtClean="0"/>
              <a:t> Species</a:t>
            </a:r>
          </a:p>
          <a:p>
            <a:r>
              <a:rPr lang="en-US" sz="2000" dirty="0" smtClean="0"/>
              <a:t>1   1          5.1         3.5             1.4        	0.2  	</a:t>
            </a:r>
            <a:r>
              <a:rPr lang="en-US" sz="2000" dirty="0" err="1" smtClean="0"/>
              <a:t>setosa</a:t>
            </a:r>
            <a:endParaRPr lang="en-US" sz="2000" dirty="0" smtClean="0"/>
          </a:p>
          <a:p>
            <a:r>
              <a:rPr lang="en-US" sz="2000" dirty="0" smtClean="0"/>
              <a:t>2   2          4.9         3.0            1.4         	0.2 	 </a:t>
            </a:r>
            <a:r>
              <a:rPr lang="en-US" sz="2000" dirty="0" err="1" smtClean="0"/>
              <a:t>setosa</a:t>
            </a:r>
            <a:endParaRPr lang="en-US" sz="2000" dirty="0" smtClean="0"/>
          </a:p>
          <a:p>
            <a:r>
              <a:rPr lang="en-US" sz="2000" dirty="0" smtClean="0"/>
              <a:t>3   3          4.7         3.2            1.3        		0.2  	</a:t>
            </a:r>
            <a:r>
              <a:rPr lang="en-US" sz="2000" dirty="0" err="1" smtClean="0"/>
              <a:t>setosa</a:t>
            </a:r>
            <a:endParaRPr lang="en-US" sz="2000" dirty="0" smtClean="0"/>
          </a:p>
          <a:p>
            <a:r>
              <a:rPr lang="en-US" sz="2000" dirty="0" smtClean="0"/>
              <a:t>4   4          4.6         3.1           1.5        		0.2  	</a:t>
            </a:r>
            <a:r>
              <a:rPr lang="en-US" sz="2000" dirty="0" err="1" smtClean="0"/>
              <a:t>setosa</a:t>
            </a:r>
            <a:endParaRPr lang="en-US" sz="2000" dirty="0" smtClean="0"/>
          </a:p>
          <a:p>
            <a:r>
              <a:rPr lang="en-US" sz="2000" dirty="0" smtClean="0"/>
              <a:t>5   5          5.0         3.6           1.4        		0.2  	</a:t>
            </a:r>
            <a:r>
              <a:rPr lang="en-US" sz="2000" dirty="0" err="1" smtClean="0"/>
              <a:t>setosa</a:t>
            </a:r>
            <a:endParaRPr lang="en-US" sz="2000" dirty="0" smtClean="0"/>
          </a:p>
          <a:p>
            <a:r>
              <a:rPr lang="en-US" sz="2000" dirty="0" smtClean="0"/>
              <a:t>6   6          5.4         3.9           1.7        		0.4  	</a:t>
            </a:r>
            <a:r>
              <a:rPr lang="en-US" sz="2000" dirty="0" err="1" smtClean="0"/>
              <a:t>setosa</a:t>
            </a:r>
            <a:endParaRPr lang="en-US" sz="2000" dirty="0" smtClean="0"/>
          </a:p>
          <a:p>
            <a:r>
              <a:rPr lang="en-US" sz="2000" dirty="0" smtClean="0"/>
              <a:t>7   7          4.6         3.4           1.4         		0.3  	</a:t>
            </a:r>
            <a:r>
              <a:rPr lang="en-US" sz="2000" dirty="0" err="1" smtClean="0"/>
              <a:t>setosa</a:t>
            </a:r>
            <a:endParaRPr lang="en-US" sz="2000" dirty="0" smtClean="0"/>
          </a:p>
          <a:p>
            <a:r>
              <a:rPr lang="en-US" sz="2000" dirty="0" smtClean="0"/>
              <a:t>8   8          5.0         3.4           1.5       	                0.2  	</a:t>
            </a:r>
            <a:r>
              <a:rPr lang="en-US" sz="2000" dirty="0" err="1" smtClean="0"/>
              <a:t>setosa</a:t>
            </a:r>
            <a:endParaRPr lang="en-US" sz="2000" dirty="0" smtClean="0"/>
          </a:p>
          <a:p>
            <a:r>
              <a:rPr lang="en-US" sz="2000" dirty="0" smtClean="0"/>
              <a:t>9   9          4.4         2.9           1.4         		0.2  	</a:t>
            </a:r>
            <a:r>
              <a:rPr lang="en-US" sz="2000" dirty="0" err="1" smtClean="0"/>
              <a:t>setosa</a:t>
            </a:r>
            <a:endParaRPr lang="en-US" sz="2000" dirty="0" smtClean="0"/>
          </a:p>
          <a:p>
            <a:r>
              <a:rPr lang="en-US" sz="2000" dirty="0" smtClean="0"/>
              <a:t>10 10          4.9         3.1         1.5    		0.1  	</a:t>
            </a:r>
            <a:r>
              <a:rPr lang="en-US" sz="2000" dirty="0" err="1" smtClean="0"/>
              <a:t>setosa</a:t>
            </a:r>
            <a:endParaRPr lang="en-US" sz="2000" dirty="0" smtClean="0"/>
          </a:p>
          <a:p>
            <a:pPr eaLnBrk="1" hangingPunct="1"/>
            <a:endParaRPr lang="en-US" altLang="en-US" sz="2000" b="1" dirty="0" smtClean="0">
              <a:solidFill>
                <a:schemeClr val="accent6">
                  <a:lumMod val="75000"/>
                </a:schemeClr>
              </a:solidFill>
              <a:latin typeface="Times New Roman" panose="02020603050405020304" pitchFamily="18" charset="0"/>
              <a:cs typeface="Times New Roman" panose="02020603050405020304" pitchFamily="18" charset="0"/>
            </a:endParaRPr>
          </a:p>
          <a:p>
            <a:pPr eaLnBrk="1" hangingPunct="1"/>
            <a:endParaRPr lang="en-US" altLang="en-US" sz="2000" b="1" dirty="0" smtClean="0">
              <a:solidFill>
                <a:schemeClr val="accent6">
                  <a:lumMod val="75000"/>
                </a:schemeClr>
              </a:solidFill>
              <a:latin typeface="Times New Roman" panose="02020603050405020304" pitchFamily="18" charset="0"/>
              <a:cs typeface="Times New Roman" panose="02020603050405020304" pitchFamily="18" charset="0"/>
            </a:endParaRPr>
          </a:p>
          <a:p>
            <a:pPr algn="ctr" eaLnBrk="1" hangingPunct="1"/>
            <a:endParaRPr lang="en-US" altLang="en-US" sz="2000" b="1" dirty="0">
              <a:solidFill>
                <a:srgbClr val="00B050"/>
              </a:solidFill>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F3DC0B5E-E7A8-4EEF-9507-402BB9476966}" type="slidenum">
              <a:rPr lang="en-US"/>
              <a:pPr>
                <a:defRPr/>
              </a:pPr>
              <a:t>49</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noChangeArrowheads="1"/>
          </p:cNvSpPr>
          <p:nvPr/>
        </p:nvSpPr>
        <p:spPr bwMode="auto">
          <a:xfrm>
            <a:off x="-1588" y="1143000"/>
            <a:ext cx="9144001" cy="175432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5400" b="1" dirty="0">
                <a:solidFill>
                  <a:srgbClr val="C00000"/>
                </a:solidFill>
                <a:cs typeface="Calibri" panose="020F0502020204030204" pitchFamily="34" charset="0"/>
              </a:rPr>
              <a:t>Data Structures </a:t>
            </a:r>
          </a:p>
          <a:p>
            <a:pPr algn="ctr" eaLnBrk="1" hangingPunct="1"/>
            <a:r>
              <a:rPr lang="en-US" altLang="en-US" sz="5400" b="1" dirty="0">
                <a:solidFill>
                  <a:srgbClr val="C00000"/>
                </a:solidFill>
                <a:cs typeface="Calibri" panose="020F0502020204030204" pitchFamily="34" charset="0"/>
              </a:rPr>
              <a:t>in R </a:t>
            </a:r>
          </a:p>
        </p:txBody>
      </p:sp>
      <p:sp>
        <p:nvSpPr>
          <p:cNvPr id="3" name="Slide Number Placeholder 2"/>
          <p:cNvSpPr>
            <a:spLocks noGrp="1"/>
          </p:cNvSpPr>
          <p:nvPr>
            <p:ph type="sldNum" sz="quarter" idx="12"/>
          </p:nvPr>
        </p:nvSpPr>
        <p:spPr/>
        <p:txBody>
          <a:bodyPr/>
          <a:lstStyle/>
          <a:p>
            <a:pPr>
              <a:defRPr/>
            </a:pPr>
            <a:fld id="{0B895315-24E7-41D7-8121-2299DE5533E6}" type="slidenum">
              <a:rPr lang="en-US"/>
              <a:pPr>
                <a:defRPr/>
              </a:pPr>
              <a:t>5</a:t>
            </a:fld>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29B9C1E-C608-40FA-9F65-247BEAD3D19D}" type="slidenum">
              <a:rPr lang="en-US"/>
              <a:pPr>
                <a:defRPr/>
              </a:pPr>
              <a:t>50</a:t>
            </a:fld>
            <a:endParaRPr lang="en-US"/>
          </a:p>
        </p:txBody>
      </p:sp>
      <p:sp>
        <p:nvSpPr>
          <p:cNvPr id="37889" name="Rectangle 1"/>
          <p:cNvSpPr>
            <a:spLocks noChangeArrowheads="1"/>
          </p:cNvSpPr>
          <p:nvPr/>
        </p:nvSpPr>
        <p:spPr bwMode="auto">
          <a:xfrm>
            <a:off x="0" y="0"/>
            <a:ext cx="9144000" cy="8973547"/>
          </a:xfrm>
          <a:prstGeom prst="rect">
            <a:avLst/>
          </a:prstGeom>
          <a:solidFill>
            <a:srgbClr val="F9F2F4"/>
          </a:solidFill>
          <a:ln w="9525">
            <a:noFill/>
            <a:miter lim="800000"/>
          </a:ln>
          <a:effectLst/>
        </p:spPr>
        <p:txBody>
          <a:bodyPr vert="horz" wrap="square" lIns="91440" tIns="133308" rIns="91440" bIns="66654" numCol="1" anchor="ctr" anchorCtr="0" compatLnSpc="1">
            <a:spAutoFit/>
          </a:bodyPr>
          <a:lstStyle/>
          <a:p>
            <a:pPr marL="0" marR="0" lvl="0" indent="0" algn="l" defTabSz="914400" rtl="0" eaLnBrk="1" fontAlgn="base" latinLnBrk="0" hangingPunct="1">
              <a:lnSpc>
                <a:spcPct val="150000"/>
              </a:lnSpc>
              <a:spcBef>
                <a:spcPct val="0"/>
              </a:spcBef>
              <a:spcAft>
                <a:spcPct val="0"/>
              </a:spcAft>
              <a:buClrTx/>
              <a:buSzTx/>
              <a:buFontTx/>
              <a:buNone/>
            </a:pPr>
            <a:r>
              <a:rPr kumimoji="0" lang="en-US" sz="2000" b="1" i="0" u="none" strike="noStrike" cap="none" normalizeH="0" baseline="0" dirty="0" smtClean="0">
                <a:ln>
                  <a:noFill/>
                </a:ln>
                <a:solidFill>
                  <a:srgbClr val="0070C0"/>
                </a:solidFill>
                <a:effectLst/>
                <a:latin typeface="+mn-lt"/>
                <a:cs typeface="Arial" panose="020B0604020202020204" pitchFamily="34" charset="0"/>
              </a:rPr>
              <a:t>Check an existing file</a:t>
            </a:r>
          </a:p>
          <a:p>
            <a:pPr marL="0" marR="0" lvl="0" indent="0" algn="l" defTabSz="914400" rtl="0" eaLnBrk="0" fontAlgn="base" latinLnBrk="0" hangingPunct="0">
              <a:lnSpc>
                <a:spcPct val="150000"/>
              </a:lnSpc>
              <a:spcBef>
                <a:spcPct val="0"/>
              </a:spcBef>
              <a:spcAft>
                <a:spcPct val="0"/>
              </a:spcAft>
              <a:buClrTx/>
              <a:buSzTx/>
              <a:buFontTx/>
              <a:buNone/>
            </a:pPr>
            <a:r>
              <a:rPr kumimoji="0" lang="en-US" sz="2000" b="0" i="0" u="none" strike="noStrike" cap="none" normalizeH="0" baseline="0" dirty="0" smtClean="0">
                <a:ln>
                  <a:noFill/>
                </a:ln>
                <a:solidFill>
                  <a:srgbClr val="3D3D4E"/>
                </a:solidFill>
                <a:effectLst/>
                <a:latin typeface="+mn-lt"/>
                <a:cs typeface="Arial" panose="020B0604020202020204" pitchFamily="34" charset="0"/>
              </a:rPr>
              <a:t>We can check the file if it exists or not within the </a:t>
            </a:r>
            <a:r>
              <a:rPr kumimoji="0" lang="en-US" sz="2000" b="0" i="1" u="none" strike="noStrike" cap="none" normalizeH="0" baseline="0" dirty="0" smtClean="0">
                <a:ln>
                  <a:noFill/>
                </a:ln>
                <a:solidFill>
                  <a:srgbClr val="3D3D4E"/>
                </a:solidFill>
                <a:effectLst/>
                <a:latin typeface="+mn-lt"/>
                <a:cs typeface="Arial" panose="020B0604020202020204" pitchFamily="34" charset="0"/>
              </a:rPr>
              <a:t>current directory</a:t>
            </a:r>
            <a:r>
              <a:rPr kumimoji="0" lang="en-US" sz="2000" b="0" i="0" u="none" strike="noStrike" cap="none" normalizeH="0" baseline="0" dirty="0" smtClean="0">
                <a:ln>
                  <a:noFill/>
                </a:ln>
                <a:solidFill>
                  <a:srgbClr val="3D3D4E"/>
                </a:solidFill>
                <a:effectLst/>
                <a:latin typeface="+mn-lt"/>
                <a:cs typeface="Arial" panose="020B0604020202020204" pitchFamily="34" charset="0"/>
              </a:rPr>
              <a:t> or on the </a:t>
            </a:r>
          </a:p>
          <a:p>
            <a:pPr marL="0" marR="0" lvl="0" indent="0" algn="l" defTabSz="914400" rtl="0" eaLnBrk="0" fontAlgn="base" latinLnBrk="0" hangingPunct="0">
              <a:lnSpc>
                <a:spcPct val="150000"/>
              </a:lnSpc>
              <a:spcBef>
                <a:spcPct val="0"/>
              </a:spcBef>
              <a:spcAft>
                <a:spcPct val="0"/>
              </a:spcAft>
              <a:buClrTx/>
              <a:buSzTx/>
              <a:buFontTx/>
              <a:buNone/>
            </a:pPr>
            <a:r>
              <a:rPr kumimoji="0" lang="en-US" sz="2000" b="0" i="0" u="none" strike="noStrike" cap="none" normalizeH="0" baseline="0" dirty="0" smtClean="0">
                <a:ln>
                  <a:noFill/>
                </a:ln>
                <a:solidFill>
                  <a:srgbClr val="3D3D4E"/>
                </a:solidFill>
                <a:effectLst/>
                <a:latin typeface="+mn-lt"/>
                <a:cs typeface="Arial" panose="020B0604020202020204" pitchFamily="34" charset="0"/>
              </a:rPr>
              <a:t> </a:t>
            </a:r>
            <a:r>
              <a:rPr kumimoji="0" lang="en-US" sz="2000" b="0" i="1" u="none" strike="noStrike" cap="none" normalizeH="0" baseline="0" dirty="0" smtClean="0">
                <a:ln>
                  <a:noFill/>
                </a:ln>
                <a:solidFill>
                  <a:srgbClr val="3D3D4E"/>
                </a:solidFill>
                <a:effectLst/>
                <a:latin typeface="+mn-lt"/>
                <a:cs typeface="Arial" panose="020B0604020202020204" pitchFamily="34" charset="0"/>
              </a:rPr>
              <a:t>mentioned path</a:t>
            </a:r>
            <a:r>
              <a:rPr kumimoji="0" lang="en-US" sz="2000" b="0" i="0" u="none" strike="noStrike" cap="none" normalizeH="0" baseline="0" dirty="0" smtClean="0">
                <a:ln>
                  <a:noFill/>
                </a:ln>
                <a:solidFill>
                  <a:srgbClr val="3D3D4E"/>
                </a:solidFill>
                <a:effectLst/>
                <a:latin typeface="+mn-lt"/>
                <a:cs typeface="Arial" panose="020B0604020202020204" pitchFamily="34" charset="0"/>
              </a:rPr>
              <a:t> using the </a:t>
            </a:r>
            <a:r>
              <a:rPr kumimoji="0" lang="en-US" sz="2000" b="0" i="0" u="none" strike="noStrike" cap="none" normalizeH="0" baseline="0" dirty="0" err="1" smtClean="0">
                <a:ln>
                  <a:noFill/>
                </a:ln>
                <a:solidFill>
                  <a:srgbClr val="C7254E"/>
                </a:solidFill>
                <a:effectLst/>
                <a:latin typeface="+mn-lt"/>
                <a:cs typeface="Arial" panose="020B0604020202020204" pitchFamily="34" charset="0"/>
              </a:rPr>
              <a:t>file.exists</a:t>
            </a:r>
            <a:r>
              <a:rPr kumimoji="0" lang="en-US" sz="2000" b="0" i="0" u="none" strike="noStrike" cap="none" normalizeH="0" baseline="0" dirty="0" smtClean="0">
                <a:ln>
                  <a:noFill/>
                </a:ln>
                <a:solidFill>
                  <a:srgbClr val="C7254E"/>
                </a:solidFill>
                <a:effectLst/>
                <a:latin typeface="+mn-lt"/>
                <a:cs typeface="Arial" panose="020B0604020202020204" pitchFamily="34" charset="0"/>
              </a:rPr>
              <a:t>()</a:t>
            </a:r>
            <a:r>
              <a:rPr kumimoji="0" lang="en-US" sz="2000" b="0" i="0" u="none" strike="noStrike" cap="none" normalizeH="0" baseline="0" dirty="0" smtClean="0">
                <a:ln>
                  <a:noFill/>
                </a:ln>
                <a:solidFill>
                  <a:srgbClr val="3D3D4E"/>
                </a:solidFill>
                <a:effectLst/>
                <a:latin typeface="+mn-lt"/>
                <a:cs typeface="Arial" panose="020B0604020202020204" pitchFamily="34" charset="0"/>
              </a:rPr>
              <a:t> function. We need to pass the file name, </a:t>
            </a:r>
          </a:p>
          <a:p>
            <a:pPr marL="0" marR="0" lvl="0" indent="0" algn="l" defTabSz="914400" rtl="0" eaLnBrk="0" fontAlgn="base" latinLnBrk="0" hangingPunct="0">
              <a:lnSpc>
                <a:spcPct val="150000"/>
              </a:lnSpc>
              <a:spcBef>
                <a:spcPct val="0"/>
              </a:spcBef>
              <a:spcAft>
                <a:spcPct val="0"/>
              </a:spcAft>
              <a:buClrTx/>
              <a:buSzTx/>
              <a:buFontTx/>
              <a:buNone/>
            </a:pPr>
            <a:r>
              <a:rPr kumimoji="0" lang="en-US" sz="2000" b="0" i="0" u="none" strike="noStrike" cap="none" normalizeH="0" baseline="0" dirty="0" smtClean="0">
                <a:ln>
                  <a:noFill/>
                </a:ln>
                <a:solidFill>
                  <a:srgbClr val="3D3D4E"/>
                </a:solidFill>
                <a:effectLst/>
                <a:latin typeface="+mn-lt"/>
                <a:cs typeface="Arial" panose="020B0604020202020204" pitchFamily="34" charset="0"/>
              </a:rPr>
              <a:t>and if the file name is in existence, it returns </a:t>
            </a:r>
            <a:r>
              <a:rPr kumimoji="0" lang="en-US" sz="2000" b="0" i="0" u="none" strike="noStrike" cap="none" normalizeH="0" baseline="0" dirty="0" smtClean="0">
                <a:ln>
                  <a:noFill/>
                </a:ln>
                <a:solidFill>
                  <a:srgbClr val="C7254E"/>
                </a:solidFill>
                <a:effectLst/>
                <a:latin typeface="+mn-lt"/>
                <a:cs typeface="Arial" panose="020B0604020202020204" pitchFamily="34" charset="0"/>
              </a:rPr>
              <a:t>TRUE</a:t>
            </a:r>
            <a:r>
              <a:rPr kumimoji="0" lang="en-US" sz="2000" b="0" i="0" u="none" strike="noStrike" cap="none" normalizeH="0" baseline="0" dirty="0" smtClean="0">
                <a:ln>
                  <a:noFill/>
                </a:ln>
                <a:solidFill>
                  <a:srgbClr val="3D3D4E"/>
                </a:solidFill>
                <a:effectLst/>
                <a:latin typeface="+mn-lt"/>
                <a:cs typeface="Arial" panose="020B0604020202020204" pitchFamily="34" charset="0"/>
              </a:rPr>
              <a:t>. Otherwise, it returns </a:t>
            </a:r>
            <a:r>
              <a:rPr kumimoji="0" lang="en-US" sz="2000" b="0" i="0" u="none" strike="noStrike" cap="none" normalizeH="0" baseline="0" dirty="0" smtClean="0">
                <a:ln>
                  <a:noFill/>
                </a:ln>
                <a:solidFill>
                  <a:srgbClr val="C7254E"/>
                </a:solidFill>
                <a:effectLst/>
                <a:latin typeface="+mn-lt"/>
                <a:cs typeface="Arial" panose="020B0604020202020204" pitchFamily="34" charset="0"/>
              </a:rPr>
              <a:t>FALSE</a:t>
            </a:r>
            <a:r>
              <a:rPr kumimoji="0" lang="en-US" sz="2000" b="0" i="0" u="none" strike="noStrike" cap="none" normalizeH="0" baseline="0" dirty="0" smtClean="0">
                <a:ln>
                  <a:noFill/>
                </a:ln>
                <a:solidFill>
                  <a:srgbClr val="3D3D4E"/>
                </a:solidFill>
                <a:effectLst/>
                <a:latin typeface="+mn-lt"/>
                <a:cs typeface="Arial" panose="020B0604020202020204" pitchFamily="34" charset="0"/>
              </a:rPr>
              <a:t>.</a:t>
            </a:r>
          </a:p>
          <a:p>
            <a:pPr>
              <a:lnSpc>
                <a:spcPct val="150000"/>
              </a:lnSpc>
            </a:pPr>
            <a:r>
              <a:rPr lang="en-US" sz="2000" b="1" dirty="0" smtClean="0">
                <a:solidFill>
                  <a:schemeClr val="accent2">
                    <a:lumMod val="50000"/>
                  </a:schemeClr>
                </a:solidFill>
              </a:rPr>
              <a:t>Syntax</a:t>
            </a:r>
          </a:p>
          <a:p>
            <a:pPr marL="0" marR="0" lvl="0" indent="0" algn="l" defTabSz="914400" rtl="0" eaLnBrk="0" fontAlgn="base" latinLnBrk="0" hangingPunct="0">
              <a:lnSpc>
                <a:spcPct val="150000"/>
              </a:lnSpc>
              <a:spcBef>
                <a:spcPct val="0"/>
              </a:spcBef>
              <a:spcAft>
                <a:spcPct val="0"/>
              </a:spcAft>
              <a:buClrTx/>
              <a:buSzTx/>
              <a:buFontTx/>
              <a:buNone/>
            </a:pPr>
            <a:r>
              <a:rPr kumimoji="0" lang="en-US" sz="2000" b="0" i="0" u="none" strike="noStrike" cap="none" normalizeH="0" baseline="0" dirty="0" err="1" smtClean="0">
                <a:ln>
                  <a:noFill/>
                </a:ln>
                <a:solidFill>
                  <a:srgbClr val="3D3D4E"/>
                </a:solidFill>
                <a:effectLst/>
                <a:latin typeface="+mn-lt"/>
                <a:cs typeface="Arial" panose="020B0604020202020204" pitchFamily="34" charset="0"/>
              </a:rPr>
              <a:t>file.exists</a:t>
            </a:r>
            <a:r>
              <a:rPr kumimoji="0" lang="en-US" sz="2000" b="0" i="0" u="none" strike="noStrike" cap="none" normalizeH="0" baseline="0" dirty="0" smtClean="0">
                <a:ln>
                  <a:noFill/>
                </a:ln>
                <a:solidFill>
                  <a:srgbClr val="3D3D4E"/>
                </a:solidFill>
                <a:effectLst/>
                <a:latin typeface="+mn-lt"/>
                <a:cs typeface="Arial" panose="020B0604020202020204" pitchFamily="34" charset="0"/>
              </a:rPr>
              <a:t>(“</a:t>
            </a:r>
            <a:r>
              <a:rPr kumimoji="0" lang="en-US" sz="2000" b="0" i="0" u="none" strike="noStrike" cap="none" normalizeH="0" baseline="0" dirty="0" err="1" smtClean="0">
                <a:ln>
                  <a:noFill/>
                </a:ln>
                <a:solidFill>
                  <a:srgbClr val="3D3D4E"/>
                </a:solidFill>
                <a:effectLst/>
                <a:latin typeface="+mn-lt"/>
                <a:cs typeface="Arial" panose="020B0604020202020204" pitchFamily="34" charset="0"/>
              </a:rPr>
              <a:t>file_name</a:t>
            </a:r>
            <a:r>
              <a:rPr kumimoji="0" lang="en-US" sz="2000" b="0" i="0" u="none" strike="noStrike" cap="none" normalizeH="0" baseline="0" dirty="0" smtClean="0">
                <a:ln>
                  <a:noFill/>
                </a:ln>
                <a:solidFill>
                  <a:srgbClr val="3D3D4E"/>
                </a:solidFill>
                <a:effectLst/>
                <a:latin typeface="+mn-lt"/>
                <a:cs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pPr>
            <a:r>
              <a:rPr lang="en-US" sz="2000" b="1" dirty="0" smtClean="0">
                <a:solidFill>
                  <a:schemeClr val="accent6">
                    <a:lumMod val="75000"/>
                  </a:schemeClr>
                </a:solidFill>
                <a:latin typeface="+mn-lt"/>
                <a:cs typeface="Arial" panose="020B0604020202020204" pitchFamily="34" charset="0"/>
              </a:rPr>
              <a:t>Example </a:t>
            </a:r>
          </a:p>
          <a:p>
            <a:endParaRPr lang="en-US" sz="2000" dirty="0" smtClean="0"/>
          </a:p>
          <a:p>
            <a:r>
              <a:rPr lang="en-US" sz="2000" dirty="0" smtClean="0"/>
              <a:t>if (</a:t>
            </a:r>
            <a:r>
              <a:rPr lang="en-US" sz="2000" dirty="0" err="1" smtClean="0"/>
              <a:t>file.exists</a:t>
            </a:r>
            <a:r>
              <a:rPr lang="en-US" sz="2000" dirty="0" smtClean="0"/>
              <a:t>(“CFG.TXT”))</a:t>
            </a:r>
          </a:p>
          <a:p>
            <a:pPr>
              <a:lnSpc>
                <a:spcPct val="150000"/>
              </a:lnSpc>
            </a:pPr>
            <a:r>
              <a:rPr lang="en-US" sz="2000" dirty="0" smtClean="0"/>
              <a:t>{</a:t>
            </a:r>
          </a:p>
          <a:p>
            <a:r>
              <a:rPr lang="en-US" sz="2000" dirty="0" smtClean="0"/>
              <a:t>print(‘Your file ‘CFG.TXT’ Exist!’)</a:t>
            </a:r>
          </a:p>
          <a:p>
            <a:r>
              <a:rPr lang="en-US" sz="2000" dirty="0" smtClean="0"/>
              <a:t>}</a:t>
            </a:r>
          </a:p>
          <a:p>
            <a:r>
              <a:rPr lang="en-US" sz="2000" dirty="0" smtClean="0"/>
              <a:t>else</a:t>
            </a:r>
          </a:p>
          <a:p>
            <a:r>
              <a:rPr lang="en-US" sz="2000" dirty="0" smtClean="0"/>
              <a:t>{</a:t>
            </a:r>
          </a:p>
          <a:p>
            <a:r>
              <a:rPr lang="en-US" sz="2000" dirty="0" smtClean="0"/>
              <a:t>print(‘Your file ‘CFG.TXT’ is unavailable’)</a:t>
            </a:r>
          </a:p>
          <a:p>
            <a:r>
              <a:rPr lang="en-US" sz="2000" dirty="0" smtClean="0"/>
              <a:t>}</a:t>
            </a:r>
          </a:p>
          <a:p>
            <a:endParaRPr lang="en-US" sz="2000" dirty="0" smtClean="0">
              <a:solidFill>
                <a:schemeClr val="accent6">
                  <a:lumMod val="75000"/>
                </a:schemeClr>
              </a:solidFill>
            </a:endParaRPr>
          </a:p>
          <a:p>
            <a:r>
              <a:rPr lang="en-US" sz="2000" dirty="0" smtClean="0">
                <a:solidFill>
                  <a:srgbClr val="00B0F0"/>
                </a:solidFill>
              </a:rPr>
              <a:t>Output</a:t>
            </a:r>
          </a:p>
          <a:p>
            <a:endParaRPr lang="en-US" sz="2000" dirty="0" smtClean="0"/>
          </a:p>
          <a:p>
            <a:r>
              <a:rPr lang="en-US" sz="2000" dirty="0" smtClean="0"/>
              <a:t>[1] "Your File ` CFG.TXT ` Exist!"</a:t>
            </a:r>
            <a:endParaRPr lang="en-US" sz="2000" dirty="0" smtClean="0">
              <a:solidFill>
                <a:schemeClr val="accent6">
                  <a:lumMod val="75000"/>
                </a:schemeClr>
              </a:solidFill>
            </a:endParaRPr>
          </a:p>
          <a:p>
            <a:endParaRPr lang="en-US" sz="2000" dirty="0" smtClean="0"/>
          </a:p>
          <a:p>
            <a:pPr marL="0" marR="0" lvl="0" indent="0" algn="l" defTabSz="914400" rtl="0" eaLnBrk="0" fontAlgn="base" latinLnBrk="0" hangingPunct="0">
              <a:lnSpc>
                <a:spcPct val="100000"/>
              </a:lnSpc>
              <a:spcBef>
                <a:spcPct val="0"/>
              </a:spcBef>
              <a:spcAft>
                <a:spcPct val="0"/>
              </a:spcAft>
              <a:buClrTx/>
              <a:buSzTx/>
              <a:buFontTx/>
              <a:buNone/>
            </a:pPr>
            <a:endParaRPr kumimoji="0" lang="en-US" sz="2000" b="0" i="0" u="none" strike="noStrike" cap="none" normalizeH="0" baseline="0" dirty="0" smtClean="0">
              <a:ln>
                <a:noFill/>
              </a:ln>
              <a:solidFill>
                <a:srgbClr val="3D3D4E"/>
              </a:solidFill>
              <a:effectLst/>
              <a:latin typeface="+mn-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US" sz="2000" b="0" i="0" u="none" strike="noStrike" cap="none" normalizeH="0" baseline="0" dirty="0" smtClean="0">
              <a:ln>
                <a:noFill/>
              </a:ln>
              <a:solidFill>
                <a:srgbClr val="3D3D4E"/>
              </a:solidFill>
              <a:effectLst/>
              <a:latin typeface="+mn-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lang="en-US" sz="2000" dirty="0" smtClean="0">
              <a:solidFill>
                <a:srgbClr val="3D3D4E"/>
              </a:solidFill>
              <a:latin typeface="+mn-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US" sz="2000" b="0" i="0" u="none" strike="noStrike" cap="none" normalizeH="0" baseline="0" dirty="0" smtClean="0">
              <a:ln>
                <a:noFill/>
              </a:ln>
              <a:solidFill>
                <a:schemeClr val="tx1"/>
              </a:solidFill>
              <a:effectLst/>
              <a:latin typeface="+mn-lt"/>
              <a:cs typeface="Arial" panose="020B0604020202020204"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47A116FE-0354-4CFB-A40F-BD633ED68DED}" type="slidenum">
              <a:rPr lang="en-US"/>
              <a:pPr>
                <a:defRPr/>
              </a:pPr>
              <a:t>51</a:t>
            </a:fld>
            <a:endParaRPr lang="en-US"/>
          </a:p>
        </p:txBody>
      </p:sp>
      <p:sp>
        <p:nvSpPr>
          <p:cNvPr id="36866" name="Rectangle 2"/>
          <p:cNvSpPr>
            <a:spLocks noChangeArrowheads="1"/>
          </p:cNvSpPr>
          <p:nvPr/>
        </p:nvSpPr>
        <p:spPr bwMode="auto">
          <a:xfrm>
            <a:off x="76200" y="0"/>
            <a:ext cx="9067800" cy="7140416"/>
          </a:xfrm>
          <a:prstGeom prst="rect">
            <a:avLst/>
          </a:prstGeom>
          <a:solidFill>
            <a:srgbClr val="FFFFFF"/>
          </a:solidFill>
          <a:ln w="9525">
            <a:noFill/>
            <a:miter lim="800000"/>
          </a:ln>
          <a:effectLst/>
        </p:spPr>
        <p:txBody>
          <a:bodyPr vert="horz" wrap="square" lIns="0" tIns="0" rIns="0" bIns="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en-US" sz="1200" b="1" i="0" u="none" strike="noStrike" cap="none" normalizeH="0" baseline="0" dirty="0" smtClean="0">
              <a:ln>
                <a:noFill/>
              </a:ln>
              <a:solidFill>
                <a:srgbClr val="273239"/>
              </a:solidFill>
              <a:effectLst/>
              <a:latin typeface="Nunito"/>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pPr>
            <a:r>
              <a:rPr kumimoji="0" lang="en-US" sz="2000" b="1" i="0" u="none" strike="noStrike" cap="none" normalizeH="0" baseline="0" dirty="0" smtClean="0">
                <a:ln>
                  <a:noFill/>
                </a:ln>
                <a:solidFill>
                  <a:srgbClr val="0070C0"/>
                </a:solidFill>
                <a:effectLst/>
                <a:cs typeface="Calibri" panose="020F0502020204030204" pitchFamily="34" charset="0"/>
              </a:rPr>
              <a:t>Renaming a File</a:t>
            </a:r>
          </a:p>
          <a:p>
            <a:pPr marL="0" marR="0" lvl="0" indent="0" algn="l" defTabSz="914400" rtl="0" eaLnBrk="1" fontAlgn="base" latinLnBrk="0" hangingPunct="1">
              <a:lnSpc>
                <a:spcPct val="100000"/>
              </a:lnSpc>
              <a:spcBef>
                <a:spcPct val="0"/>
              </a:spcBef>
              <a:spcAft>
                <a:spcPct val="0"/>
              </a:spcAft>
              <a:buClrTx/>
              <a:buSzTx/>
              <a:buFontTx/>
              <a:buNone/>
            </a:pPr>
            <a:endParaRPr kumimoji="0" lang="en-US" sz="1200" b="1" i="0" u="none" strike="noStrike" cap="none" normalizeH="0" baseline="0" dirty="0" smtClean="0">
              <a:ln>
                <a:noFill/>
              </a:ln>
              <a:solidFill>
                <a:srgbClr val="273239"/>
              </a:solidFill>
              <a:effectLst/>
              <a:latin typeface="Nunito"/>
              <a:cs typeface="Arial" panose="020B0604020202020204" pitchFamily="34" charset="0"/>
            </a:endParaRPr>
          </a:p>
          <a:p>
            <a:pPr marL="0" marR="0" lvl="0" indent="0" algn="l" defTabSz="914400" rtl="0" eaLnBrk="0" fontAlgn="base" latinLnBrk="0" hangingPunct="0">
              <a:lnSpc>
                <a:spcPct val="150000"/>
              </a:lnSpc>
              <a:spcBef>
                <a:spcPct val="0"/>
              </a:spcBef>
              <a:spcAft>
                <a:spcPct val="0"/>
              </a:spcAft>
              <a:buClrTx/>
              <a:buSzTx/>
              <a:buFontTx/>
              <a:buNone/>
            </a:pPr>
            <a:r>
              <a:rPr kumimoji="0" lang="en-US" sz="2000" b="0" i="0" u="none" strike="noStrike" cap="none" normalizeH="0" baseline="0" dirty="0" smtClean="0">
                <a:ln>
                  <a:noFill/>
                </a:ln>
                <a:solidFill>
                  <a:srgbClr val="273239"/>
                </a:solidFill>
                <a:effectLst/>
                <a:cs typeface="Calibri" panose="020F0502020204030204" pitchFamily="34" charset="0"/>
              </a:rPr>
              <a:t>	The </a:t>
            </a:r>
            <a:r>
              <a:rPr kumimoji="0" lang="en-US" sz="2000" b="1" i="0" u="none" strike="noStrike" cap="none" normalizeH="0" baseline="0" dirty="0" err="1" smtClean="0">
                <a:ln>
                  <a:noFill/>
                </a:ln>
                <a:solidFill>
                  <a:srgbClr val="273239"/>
                </a:solidFill>
                <a:effectLst/>
                <a:cs typeface="Calibri" panose="020F0502020204030204" pitchFamily="34" charset="0"/>
              </a:rPr>
              <a:t>file.rename</a:t>
            </a:r>
            <a:r>
              <a:rPr kumimoji="0" lang="en-US" sz="2000" b="1" i="0" u="none" strike="noStrike" cap="none" normalizeH="0" baseline="0" dirty="0" smtClean="0">
                <a:ln>
                  <a:noFill/>
                </a:ln>
                <a:solidFill>
                  <a:srgbClr val="273239"/>
                </a:solidFill>
                <a:effectLst/>
                <a:cs typeface="Calibri" panose="020F0502020204030204" pitchFamily="34" charset="0"/>
              </a:rPr>
              <a:t>()</a:t>
            </a:r>
            <a:r>
              <a:rPr kumimoji="0" lang="en-US" sz="2000" b="0" i="0" u="none" strike="noStrike" cap="none" normalizeH="0" baseline="0" dirty="0" smtClean="0">
                <a:ln>
                  <a:noFill/>
                </a:ln>
                <a:solidFill>
                  <a:srgbClr val="273239"/>
                </a:solidFill>
                <a:effectLst/>
                <a:cs typeface="Calibri" panose="020F0502020204030204" pitchFamily="34" charset="0"/>
              </a:rPr>
              <a:t> function renames the file and return a logical value. </a:t>
            </a:r>
          </a:p>
          <a:p>
            <a:pPr lvl="0">
              <a:lnSpc>
                <a:spcPct val="150000"/>
              </a:lnSpc>
            </a:pPr>
            <a:r>
              <a:rPr kumimoji="0" lang="en-US" sz="2000" b="0" i="0" u="none" strike="noStrike" cap="none" normalizeH="0" baseline="0" dirty="0" smtClean="0">
                <a:ln>
                  <a:noFill/>
                </a:ln>
                <a:solidFill>
                  <a:srgbClr val="273239"/>
                </a:solidFill>
                <a:effectLst/>
                <a:cs typeface="Calibri" panose="020F0502020204030204" pitchFamily="34" charset="0"/>
              </a:rPr>
              <a:t>The function renames files but not directories.</a:t>
            </a:r>
            <a:r>
              <a:rPr lang="en-US" sz="2000" dirty="0" smtClean="0"/>
              <a:t> It only alters the existing file’s name to a new name and returns TRUE after successful completion. If the file to rename is not found, it terminates with the FALSE value.</a:t>
            </a:r>
            <a:endParaRPr kumimoji="0" lang="en-US" sz="2000" b="0" i="0" u="none" strike="noStrike" cap="none" normalizeH="0" baseline="0" dirty="0" smtClean="0">
              <a:ln>
                <a:noFill/>
              </a:ln>
              <a:solidFill>
                <a:srgbClr val="273239"/>
              </a:solidFill>
              <a:effectLst/>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sz="2000" b="1" i="0" u="none" strike="noStrike" cap="none" normalizeH="0" baseline="0" dirty="0" smtClean="0">
                <a:ln>
                  <a:noFill/>
                </a:ln>
                <a:solidFill>
                  <a:schemeClr val="accent2">
                    <a:lumMod val="50000"/>
                  </a:schemeClr>
                </a:solidFill>
                <a:effectLst/>
                <a:cs typeface="Calibri" panose="020F0502020204030204" pitchFamily="34" charset="0"/>
              </a:rPr>
              <a:t> </a:t>
            </a:r>
          </a:p>
          <a:p>
            <a:pPr marL="0" marR="0" lvl="0" indent="0" algn="l" defTabSz="914400" rtl="0" eaLnBrk="0" fontAlgn="base" latinLnBrk="0" hangingPunct="0">
              <a:lnSpc>
                <a:spcPct val="100000"/>
              </a:lnSpc>
              <a:spcBef>
                <a:spcPct val="0"/>
              </a:spcBef>
              <a:spcAft>
                <a:spcPct val="0"/>
              </a:spcAft>
              <a:buClrTx/>
              <a:buSzTx/>
              <a:buFontTx/>
              <a:buNone/>
            </a:pPr>
            <a:r>
              <a:rPr kumimoji="0" lang="en-US" sz="2000" b="1" i="0" u="none" strike="noStrike" cap="none" normalizeH="0" baseline="0" dirty="0" smtClean="0">
                <a:ln>
                  <a:noFill/>
                </a:ln>
                <a:solidFill>
                  <a:schemeClr val="accent2">
                    <a:lumMod val="50000"/>
                  </a:schemeClr>
                </a:solidFill>
                <a:effectLst/>
                <a:cs typeface="Calibri" panose="020F0502020204030204" pitchFamily="34" charset="0"/>
              </a:rPr>
              <a:t>Syntax:</a:t>
            </a:r>
          </a:p>
          <a:p>
            <a:r>
              <a:rPr lang="en-US" sz="2000" dirty="0" smtClean="0"/>
              <a:t> </a:t>
            </a:r>
            <a:r>
              <a:rPr lang="en-US" sz="2000" dirty="0" err="1" smtClean="0"/>
              <a:t>file.rename</a:t>
            </a:r>
            <a:r>
              <a:rPr lang="en-US" sz="2000" dirty="0" smtClean="0"/>
              <a:t>(from, to)</a:t>
            </a:r>
          </a:p>
          <a:p>
            <a:r>
              <a:rPr lang="en-US" sz="2000" b="1" dirty="0" smtClean="0"/>
              <a:t> Parameters:</a:t>
            </a:r>
            <a:r>
              <a:rPr lang="en-US" sz="2000" dirty="0" smtClean="0"/>
              <a:t/>
            </a:r>
            <a:br>
              <a:rPr lang="en-US" sz="2000" dirty="0" smtClean="0"/>
            </a:br>
            <a:r>
              <a:rPr lang="en-US" sz="2000" dirty="0" smtClean="0"/>
              <a:t> </a:t>
            </a:r>
            <a:r>
              <a:rPr lang="en-US" sz="2000" b="1" dirty="0" smtClean="0"/>
              <a:t>from:</a:t>
            </a:r>
            <a:r>
              <a:rPr lang="en-US" sz="2000" dirty="0" smtClean="0"/>
              <a:t> indicates current file name or path</a:t>
            </a:r>
            <a:br>
              <a:rPr lang="en-US" sz="2000" dirty="0" smtClean="0"/>
            </a:br>
            <a:r>
              <a:rPr lang="en-US" sz="2000" dirty="0" smtClean="0"/>
              <a:t> </a:t>
            </a:r>
            <a:r>
              <a:rPr lang="en-US" sz="2000" b="1" dirty="0" smtClean="0"/>
              <a:t>to:</a:t>
            </a:r>
            <a:r>
              <a:rPr lang="en-US" sz="2000" dirty="0" smtClean="0"/>
              <a:t> indicates new file name or path</a:t>
            </a:r>
          </a:p>
          <a:p>
            <a:r>
              <a:rPr lang="en-US" sz="2000" b="1" dirty="0" smtClean="0">
                <a:solidFill>
                  <a:schemeClr val="accent6">
                    <a:lumMod val="75000"/>
                  </a:schemeClr>
                </a:solidFill>
              </a:rPr>
              <a:t>Example</a:t>
            </a:r>
          </a:p>
          <a:p>
            <a:r>
              <a:rPr lang="en-US" sz="2000" dirty="0" smtClean="0"/>
              <a:t># Rename file GFG.txt to newGFG.txt</a:t>
            </a:r>
          </a:p>
          <a:p>
            <a:r>
              <a:rPr lang="en-US" sz="2000" dirty="0" err="1" smtClean="0"/>
              <a:t>file.rename</a:t>
            </a:r>
            <a:r>
              <a:rPr lang="en-US" sz="2000" dirty="0" smtClean="0"/>
              <a:t>("GFG.txt", "newGFG.txt")</a:t>
            </a:r>
          </a:p>
          <a:p>
            <a:r>
              <a:rPr lang="en-US" sz="2000" b="1" dirty="0" smtClean="0">
                <a:solidFill>
                  <a:srgbClr val="00B0F0"/>
                </a:solidFill>
              </a:rPr>
              <a:t>Output</a:t>
            </a:r>
          </a:p>
          <a:p>
            <a:r>
              <a:rPr lang="en-US" sz="2000" dirty="0" smtClean="0"/>
              <a:t>[1] TRUE</a:t>
            </a:r>
            <a:endParaRPr lang="en-US" sz="2000" b="1" dirty="0" smtClean="0">
              <a:solidFill>
                <a:srgbClr val="00B0F0"/>
              </a:solidFill>
            </a:endParaRPr>
          </a:p>
          <a:p>
            <a:endParaRPr lang="en-US" sz="2000" b="1" dirty="0" smtClean="0">
              <a:solidFill>
                <a:schemeClr val="accent6">
                  <a:lumMod val="75000"/>
                </a:schemeClr>
              </a:solidFill>
            </a:endParaRPr>
          </a:p>
          <a:p>
            <a:endParaRPr lang="en-US" sz="2000" dirty="0" smtClean="0"/>
          </a:p>
          <a:p>
            <a:pPr marL="0" marR="0" lvl="0" indent="0" algn="l" defTabSz="914400" rtl="0" eaLnBrk="0" fontAlgn="base" latinLnBrk="0" hangingPunct="0">
              <a:lnSpc>
                <a:spcPct val="100000"/>
              </a:lnSpc>
              <a:spcBef>
                <a:spcPct val="0"/>
              </a:spcBef>
              <a:spcAft>
                <a:spcPct val="0"/>
              </a:spcAft>
              <a:buClrTx/>
              <a:buSzTx/>
              <a:buFontTx/>
              <a:buNone/>
            </a:pPr>
            <a:endParaRPr kumimoji="0" lang="en-US" sz="2000" b="1" i="0" u="none" strike="noStrike" cap="none" normalizeH="0" baseline="0" dirty="0" smtClean="0">
              <a:ln>
                <a:noFill/>
              </a:ln>
              <a:solidFill>
                <a:schemeClr val="accent2">
                  <a:lumMod val="50000"/>
                </a:schemeClr>
              </a:solidFill>
              <a:effectLst/>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US" sz="2000" b="0" i="0" u="none" strike="noStrike" cap="none" normalizeH="0" baseline="0" dirty="0" smtClean="0">
              <a:ln>
                <a:noFill/>
              </a:ln>
              <a:solidFill>
                <a:schemeClr val="tx1"/>
              </a:solidFill>
              <a:effectLst/>
              <a:cs typeface="Calibri" panose="020F0502020204030204" pitchFamily="34"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F6BC3890-62AF-41B1-A039-BD1C242144A6}" type="slidenum">
              <a:rPr lang="en-US"/>
              <a:pPr>
                <a:defRPr/>
              </a:pPr>
              <a:t>52</a:t>
            </a:fld>
            <a:endParaRPr lang="en-US"/>
          </a:p>
        </p:txBody>
      </p:sp>
      <p:sp>
        <p:nvSpPr>
          <p:cNvPr id="4" name="Rectangle 3"/>
          <p:cNvSpPr/>
          <p:nvPr/>
        </p:nvSpPr>
        <p:spPr>
          <a:xfrm>
            <a:off x="152400" y="0"/>
            <a:ext cx="8991600" cy="5478423"/>
          </a:xfrm>
          <a:prstGeom prst="rect">
            <a:avLst/>
          </a:prstGeom>
        </p:spPr>
        <p:txBody>
          <a:bodyPr wrap="square">
            <a:spAutoFit/>
          </a:bodyPr>
          <a:lstStyle/>
          <a:p>
            <a:pPr eaLnBrk="1" fontAlgn="auto" hangingPunct="1">
              <a:spcBef>
                <a:spcPts val="0"/>
              </a:spcBef>
              <a:spcAft>
                <a:spcPts val="0"/>
              </a:spcAft>
              <a:defRPr/>
            </a:pPr>
            <a:r>
              <a:rPr lang="en-US" sz="2000" b="1" dirty="0" smtClean="0">
                <a:solidFill>
                  <a:srgbClr val="0070C0"/>
                </a:solidFill>
                <a:cs typeface="Calibri" panose="020F0502020204030204" pitchFamily="34" charset="0"/>
              </a:rPr>
              <a:t>Making packages in R</a:t>
            </a:r>
          </a:p>
          <a:p>
            <a:pPr eaLnBrk="1" fontAlgn="auto" hangingPunct="1">
              <a:spcBef>
                <a:spcPts val="0"/>
              </a:spcBef>
              <a:spcAft>
                <a:spcPts val="0"/>
              </a:spcAft>
              <a:defRPr/>
            </a:pPr>
            <a:r>
              <a:rPr lang="en-US" sz="2000" dirty="0" smtClean="0"/>
              <a:t>Two libraries are required for making a package.</a:t>
            </a:r>
          </a:p>
          <a:p>
            <a:endParaRPr lang="en-US" sz="2000" dirty="0" smtClean="0"/>
          </a:p>
          <a:p>
            <a:r>
              <a:rPr lang="en-US" sz="2000" dirty="0" err="1" smtClean="0">
                <a:solidFill>
                  <a:schemeClr val="accent2">
                    <a:lumMod val="75000"/>
                  </a:schemeClr>
                </a:solidFill>
              </a:rPr>
              <a:t>install.packages</a:t>
            </a:r>
            <a:r>
              <a:rPr lang="en-US" sz="2000" dirty="0" smtClean="0">
                <a:solidFill>
                  <a:schemeClr val="accent2">
                    <a:lumMod val="75000"/>
                  </a:schemeClr>
                </a:solidFill>
              </a:rPr>
              <a:t>("</a:t>
            </a:r>
            <a:r>
              <a:rPr lang="en-US" sz="2000" dirty="0" err="1" smtClean="0">
                <a:solidFill>
                  <a:schemeClr val="accent2">
                    <a:lumMod val="75000"/>
                  </a:schemeClr>
                </a:solidFill>
              </a:rPr>
              <a:t>devtools</a:t>
            </a:r>
            <a:r>
              <a:rPr lang="en-US" sz="2000" dirty="0" smtClean="0">
                <a:solidFill>
                  <a:schemeClr val="accent2">
                    <a:lumMod val="75000"/>
                  </a:schemeClr>
                </a:solidFill>
              </a:rPr>
              <a:t>")</a:t>
            </a:r>
          </a:p>
          <a:p>
            <a:r>
              <a:rPr lang="en-US" sz="2000" dirty="0" err="1" smtClean="0">
                <a:solidFill>
                  <a:schemeClr val="accent2">
                    <a:lumMod val="75000"/>
                  </a:schemeClr>
                </a:solidFill>
              </a:rPr>
              <a:t>install.packages</a:t>
            </a:r>
            <a:r>
              <a:rPr lang="en-US" sz="2000" dirty="0" smtClean="0">
                <a:solidFill>
                  <a:schemeClr val="accent2">
                    <a:lumMod val="75000"/>
                  </a:schemeClr>
                </a:solidFill>
              </a:rPr>
              <a:t>("roxygen2")</a:t>
            </a:r>
          </a:p>
          <a:p>
            <a:endParaRPr lang="en-US" sz="2000" dirty="0" smtClean="0"/>
          </a:p>
          <a:p>
            <a:r>
              <a:rPr lang="en-US" sz="2000" dirty="0" smtClean="0"/>
              <a:t>In </a:t>
            </a:r>
            <a:r>
              <a:rPr lang="en-US" sz="2000" dirty="0" err="1" smtClean="0"/>
              <a:t>RStudio</a:t>
            </a:r>
            <a:r>
              <a:rPr lang="en-US" sz="2000" dirty="0" smtClean="0"/>
              <a:t>, open </a:t>
            </a:r>
            <a:r>
              <a:rPr lang="en-US" sz="2000" b="1" dirty="0" smtClean="0"/>
              <a:t>File</a:t>
            </a:r>
            <a:r>
              <a:rPr lang="en-US" sz="2000" dirty="0" smtClean="0"/>
              <a:t> and select </a:t>
            </a:r>
            <a:r>
              <a:rPr lang="en-US" sz="2000" b="1" dirty="0" smtClean="0"/>
              <a:t>New Project</a:t>
            </a:r>
            <a:r>
              <a:rPr lang="en-US" sz="2000" dirty="0" smtClean="0"/>
              <a:t> and pick the option for </a:t>
            </a:r>
            <a:r>
              <a:rPr lang="en-US" sz="2000" b="1" dirty="0" smtClean="0"/>
              <a:t>R Package</a:t>
            </a:r>
            <a:r>
              <a:rPr lang="en-US" sz="2000" dirty="0" smtClean="0"/>
              <a:t>. Now name your project and pick where it will be saved.</a:t>
            </a:r>
          </a:p>
          <a:p>
            <a:endParaRPr lang="en-US" sz="2000" dirty="0" smtClean="0"/>
          </a:p>
          <a:p>
            <a:pPr>
              <a:lnSpc>
                <a:spcPct val="150000"/>
              </a:lnSpc>
            </a:pPr>
            <a:r>
              <a:rPr lang="en-US" sz="2000" dirty="0" smtClean="0"/>
              <a:t>Assume that we want to create an R package that includes two functions. The first function will convert temperatures from degrees Fahrenheit to degrees Celsius, while the second function will convert temperatures from degrees Celsius to degrees Fahrenheit. The first thing we need to do is create a new folder somewhere on our computer that will hold the whole R package</a:t>
            </a:r>
          </a:p>
          <a:p>
            <a:pPr eaLnBrk="1" fontAlgn="auto" hangingPunct="1">
              <a:spcBef>
                <a:spcPts val="0"/>
              </a:spcBef>
              <a:spcAft>
                <a:spcPts val="0"/>
              </a:spcAft>
              <a:defRPr/>
            </a:pPr>
            <a:endParaRPr lang="en-US" sz="2000" b="1" dirty="0">
              <a:solidFill>
                <a:srgbClr val="0070C0"/>
              </a:solidFill>
              <a:cs typeface="Calibri" panose="020F0502020204030204"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BDB6DBE5-F328-4AA1-A548-AD4CF9D9CFA0}" type="slidenum">
              <a:rPr lang="en-US"/>
              <a:pPr>
                <a:defRPr/>
              </a:pPr>
              <a:t>53</a:t>
            </a:fld>
            <a:endParaRPr lang="en-US"/>
          </a:p>
        </p:txBody>
      </p:sp>
      <p:pic>
        <p:nvPicPr>
          <p:cNvPr id="34818" name="Picture 2" descr="Folder screenshot"/>
          <p:cNvPicPr>
            <a:picLocks noChangeAspect="1" noChangeArrowheads="1"/>
          </p:cNvPicPr>
          <p:nvPr/>
        </p:nvPicPr>
        <p:blipFill>
          <a:blip r:embed="rId2"/>
          <a:srcRect/>
          <a:stretch>
            <a:fillRect/>
          </a:stretch>
        </p:blipFill>
        <p:spPr bwMode="auto">
          <a:xfrm>
            <a:off x="533400" y="285750"/>
            <a:ext cx="7391400" cy="3048000"/>
          </a:xfrm>
          <a:prstGeom prst="rect">
            <a:avLst/>
          </a:prstGeom>
          <a:noFill/>
        </p:spPr>
      </p:pic>
      <p:sp>
        <p:nvSpPr>
          <p:cNvPr id="5" name="Rectangle 4"/>
          <p:cNvSpPr/>
          <p:nvPr/>
        </p:nvSpPr>
        <p:spPr>
          <a:xfrm>
            <a:off x="685800" y="3409950"/>
            <a:ext cx="7543800" cy="1295868"/>
          </a:xfrm>
          <a:prstGeom prst="rect">
            <a:avLst/>
          </a:prstGeom>
        </p:spPr>
        <p:txBody>
          <a:bodyPr wrap="square">
            <a:spAutoFit/>
          </a:bodyPr>
          <a:lstStyle/>
          <a:p>
            <a:pPr>
              <a:lnSpc>
                <a:spcPct val="150000"/>
              </a:lnSpc>
            </a:pPr>
            <a:r>
              <a:rPr lang="en-US" dirty="0" smtClean="0"/>
              <a:t>The above shows the new folder ‘</a:t>
            </a:r>
            <a:r>
              <a:rPr lang="en-US" dirty="0" err="1" smtClean="0"/>
              <a:t>SCC_R_package</a:t>
            </a:r>
            <a:r>
              <a:rPr lang="en-US" dirty="0" smtClean="0"/>
              <a:t>’. For now, this folder is empty. The first thing that we need to do is to create a new folder inside of ‘</a:t>
            </a:r>
            <a:r>
              <a:rPr lang="en-US" dirty="0" err="1" smtClean="0"/>
              <a:t>SCC_R_package</a:t>
            </a:r>
            <a:r>
              <a:rPr lang="en-US" dirty="0" smtClean="0"/>
              <a:t>’ called ‘R’.</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7FC1FE98-4D1D-4F1B-8557-AFAF9F166DCC}" type="slidenum">
              <a:rPr lang="en-US"/>
              <a:pPr>
                <a:defRPr/>
              </a:pPr>
              <a:t>54</a:t>
            </a:fld>
            <a:endParaRPr lang="en-US"/>
          </a:p>
        </p:txBody>
      </p:sp>
      <p:pic>
        <p:nvPicPr>
          <p:cNvPr id="33794" name="Picture 2" descr="Folder screenshot"/>
          <p:cNvPicPr>
            <a:picLocks noChangeAspect="1" noChangeArrowheads="1"/>
          </p:cNvPicPr>
          <p:nvPr/>
        </p:nvPicPr>
        <p:blipFill>
          <a:blip r:embed="rId2"/>
          <a:srcRect/>
          <a:stretch>
            <a:fillRect/>
          </a:stretch>
        </p:blipFill>
        <p:spPr bwMode="auto">
          <a:xfrm>
            <a:off x="381000" y="209550"/>
            <a:ext cx="7362825" cy="1600200"/>
          </a:xfrm>
          <a:prstGeom prst="rect">
            <a:avLst/>
          </a:prstGeom>
          <a:noFill/>
        </p:spPr>
      </p:pic>
      <p:sp>
        <p:nvSpPr>
          <p:cNvPr id="6" name="Rectangle 5"/>
          <p:cNvSpPr/>
          <p:nvPr/>
        </p:nvSpPr>
        <p:spPr>
          <a:xfrm>
            <a:off x="304800" y="2190750"/>
            <a:ext cx="8458200" cy="1938992"/>
          </a:xfrm>
          <a:prstGeom prst="rect">
            <a:avLst/>
          </a:prstGeom>
        </p:spPr>
        <p:txBody>
          <a:bodyPr wrap="square">
            <a:spAutoFit/>
          </a:bodyPr>
          <a:lstStyle/>
          <a:p>
            <a:pPr>
              <a:lnSpc>
                <a:spcPct val="150000"/>
              </a:lnSpc>
            </a:pPr>
            <a:r>
              <a:rPr lang="en-US" sz="2000" dirty="0" smtClean="0"/>
              <a:t>	Inside this folder is where we will store the actual R scripts with the coded functions. Any number of ‘.R’ files can be included in the folder, and each file can have any number of functions. You could, for example, give each function its own file, or just have one file with many R functions</a:t>
            </a:r>
            <a:endParaRPr lang="en-US" sz="20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4401205"/>
          </a:xfrm>
          <a:prstGeom prst="rect">
            <a:avLst/>
          </a:prstGeom>
        </p:spPr>
        <p:txBody>
          <a:bodyPr>
            <a:spAutoFit/>
          </a:bodyPr>
          <a:lstStyle/>
          <a:p>
            <a:r>
              <a:rPr lang="en-US" sz="2000" dirty="0" smtClean="0"/>
              <a:t>	In our new R package, will write both functions in the same file called ‘</a:t>
            </a:r>
            <a:r>
              <a:rPr lang="en-US" sz="2000" dirty="0" err="1" smtClean="0"/>
              <a:t>temp_conversion.R</a:t>
            </a:r>
            <a:r>
              <a:rPr lang="en-US" sz="2000" dirty="0" smtClean="0"/>
              <a:t>’, which has the code below.</a:t>
            </a:r>
          </a:p>
          <a:p>
            <a:r>
              <a:rPr lang="en-US" sz="2000" dirty="0" smtClean="0"/>
              <a:t>Copy </a:t>
            </a:r>
            <a:r>
              <a:rPr lang="en-US" sz="2000" dirty="0" err="1" smtClean="0"/>
              <a:t>contentsF_to_C</a:t>
            </a:r>
            <a:r>
              <a:rPr lang="en-US" sz="2000" dirty="0" smtClean="0"/>
              <a:t> &lt;- </a:t>
            </a:r>
            <a:r>
              <a:rPr lang="en-US" sz="2000" b="1" dirty="0" smtClean="0"/>
              <a:t>function</a:t>
            </a:r>
            <a:r>
              <a:rPr lang="en-US" sz="2000" dirty="0" smtClean="0"/>
              <a:t>(</a:t>
            </a:r>
            <a:r>
              <a:rPr lang="en-US" sz="2000" dirty="0" err="1" smtClean="0"/>
              <a:t>F_temp</a:t>
            </a:r>
            <a:r>
              <a:rPr lang="en-US" sz="2000" dirty="0" smtClean="0"/>
              <a:t>)</a:t>
            </a:r>
          </a:p>
          <a:p>
            <a:r>
              <a:rPr lang="en-US" sz="2000" dirty="0" smtClean="0"/>
              <a:t>{ </a:t>
            </a:r>
          </a:p>
          <a:p>
            <a:r>
              <a:rPr lang="en-US" sz="2000" dirty="0" err="1" smtClean="0"/>
              <a:t>C_temp</a:t>
            </a:r>
            <a:r>
              <a:rPr lang="en-US" sz="2000" dirty="0" smtClean="0"/>
              <a:t> &lt;- (</a:t>
            </a:r>
            <a:r>
              <a:rPr lang="en-US" sz="2000" dirty="0" err="1" smtClean="0"/>
              <a:t>F_temp</a:t>
            </a:r>
            <a:r>
              <a:rPr lang="en-US" sz="2000" dirty="0" smtClean="0"/>
              <a:t> - 32) * 5/9; return(</a:t>
            </a:r>
            <a:r>
              <a:rPr lang="en-US" sz="2000" dirty="0" err="1" smtClean="0"/>
              <a:t>C_temp</a:t>
            </a:r>
            <a:r>
              <a:rPr lang="en-US" sz="2000" dirty="0" smtClean="0"/>
              <a:t>);</a:t>
            </a:r>
          </a:p>
          <a:p>
            <a:r>
              <a:rPr lang="en-US" sz="2000" dirty="0" smtClean="0"/>
              <a:t> }</a:t>
            </a:r>
          </a:p>
          <a:p>
            <a:r>
              <a:rPr lang="en-US" sz="2000" dirty="0" smtClean="0"/>
              <a:t> </a:t>
            </a:r>
            <a:r>
              <a:rPr lang="en-US" sz="2000" dirty="0" err="1" smtClean="0"/>
              <a:t>C_to_F</a:t>
            </a:r>
            <a:r>
              <a:rPr lang="en-US" sz="2000" dirty="0" smtClean="0"/>
              <a:t> &lt;- </a:t>
            </a:r>
            <a:r>
              <a:rPr lang="en-US" sz="2000" b="1" dirty="0" smtClean="0"/>
              <a:t>function</a:t>
            </a:r>
            <a:r>
              <a:rPr lang="en-US" sz="2000" dirty="0" smtClean="0"/>
              <a:t>(</a:t>
            </a:r>
            <a:r>
              <a:rPr lang="en-US" sz="2000" dirty="0" err="1" smtClean="0"/>
              <a:t>C_temp</a:t>
            </a:r>
            <a:r>
              <a:rPr lang="en-US" sz="2000" dirty="0" smtClean="0"/>
              <a:t>)</a:t>
            </a:r>
          </a:p>
          <a:p>
            <a:r>
              <a:rPr lang="en-US" sz="2000" dirty="0" smtClean="0"/>
              <a:t>{</a:t>
            </a:r>
          </a:p>
          <a:p>
            <a:r>
              <a:rPr lang="en-US" sz="2000" dirty="0" smtClean="0"/>
              <a:t> </a:t>
            </a:r>
            <a:r>
              <a:rPr lang="en-US" sz="2000" dirty="0" err="1" smtClean="0"/>
              <a:t>F_temp</a:t>
            </a:r>
            <a:r>
              <a:rPr lang="en-US" sz="2000" dirty="0" smtClean="0"/>
              <a:t> &lt;- (</a:t>
            </a:r>
            <a:r>
              <a:rPr lang="en-US" sz="2000" dirty="0" err="1" smtClean="0"/>
              <a:t>C_temp</a:t>
            </a:r>
            <a:r>
              <a:rPr lang="en-US" sz="2000" dirty="0" smtClean="0"/>
              <a:t> * 9/5) + 32; return(</a:t>
            </a:r>
            <a:r>
              <a:rPr lang="en-US" sz="2000" dirty="0" err="1" smtClean="0"/>
              <a:t>F_temp</a:t>
            </a:r>
            <a:r>
              <a:rPr lang="en-US" sz="2000" dirty="0" smtClean="0"/>
              <a:t>);</a:t>
            </a:r>
          </a:p>
          <a:p>
            <a:r>
              <a:rPr lang="en-US" sz="2000" dirty="0" smtClean="0"/>
              <a:t> }</a:t>
            </a:r>
          </a:p>
          <a:p>
            <a:r>
              <a:rPr lang="en-US" sz="2000" dirty="0" smtClean="0"/>
              <a:t>That is the whole file for now; just nine lines of code.</a:t>
            </a:r>
          </a:p>
          <a:p>
            <a:endParaRPr lang="en-US" sz="2000" dirty="0" smtClean="0"/>
          </a:p>
          <a:p>
            <a:endParaRPr lang="en-US" sz="2000" dirty="0" smtClean="0"/>
          </a:p>
          <a:p>
            <a:pPr eaLnBrk="1" fontAlgn="auto" hangingPunct="1">
              <a:spcBef>
                <a:spcPts val="0"/>
              </a:spcBef>
              <a:spcAft>
                <a:spcPts val="0"/>
              </a:spcAft>
              <a:defRPr/>
            </a:pPr>
            <a:endParaRPr lang="en-US" sz="2000" dirty="0">
              <a:solidFill>
                <a:srgbClr val="FF0000"/>
              </a:solidFill>
              <a:cs typeface="Calibri" panose="020F0502020204030204" pitchFamily="34" charset="0"/>
            </a:endParaRPr>
          </a:p>
        </p:txBody>
      </p:sp>
      <p:sp>
        <p:nvSpPr>
          <p:cNvPr id="3" name="Slide Number Placeholder 2"/>
          <p:cNvSpPr>
            <a:spLocks noGrp="1"/>
          </p:cNvSpPr>
          <p:nvPr>
            <p:ph type="sldNum" sz="quarter" idx="12"/>
          </p:nvPr>
        </p:nvSpPr>
        <p:spPr/>
        <p:txBody>
          <a:bodyPr/>
          <a:lstStyle/>
          <a:p>
            <a:pPr>
              <a:defRPr/>
            </a:pPr>
            <a:fld id="{5E27F53B-9EFE-46FF-8D84-EEA25BD8C18D}" type="slidenum">
              <a:rPr lang="en-US"/>
              <a:pPr>
                <a:defRPr/>
              </a:pPr>
              <a:t>55</a:t>
            </a:fld>
            <a:endParaRPr lang="en-US"/>
          </a:p>
        </p:txBody>
      </p:sp>
      <p:pic>
        <p:nvPicPr>
          <p:cNvPr id="32770" name="Picture 2" descr="Inside folder screenshot"/>
          <p:cNvPicPr>
            <a:picLocks noChangeAspect="1" noChangeArrowheads="1"/>
          </p:cNvPicPr>
          <p:nvPr/>
        </p:nvPicPr>
        <p:blipFill>
          <a:blip r:embed="rId2"/>
          <a:srcRect/>
          <a:stretch>
            <a:fillRect/>
          </a:stretch>
        </p:blipFill>
        <p:spPr bwMode="auto">
          <a:xfrm>
            <a:off x="228600" y="3486150"/>
            <a:ext cx="8610600" cy="1657350"/>
          </a:xfrm>
          <a:prstGeom prst="rect">
            <a:avLst/>
          </a:prstGeom>
          <a:noFill/>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0"/>
            <a:ext cx="9144000" cy="5632311"/>
          </a:xfrm>
          <a:prstGeom prst="rect">
            <a:avLst/>
          </a:prstGeom>
          <a:solidFill>
            <a:srgbClr val="EBEBEB"/>
          </a:solid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US" sz="2000" b="0" i="0" u="none" strike="noStrike" cap="none" normalizeH="0" baseline="0" dirty="0" smtClean="0">
                <a:ln>
                  <a:noFill/>
                </a:ln>
                <a:solidFill>
                  <a:srgbClr val="384743"/>
                </a:solidFill>
                <a:effectLst/>
                <a:latin typeface="+mn-lt"/>
                <a:cs typeface="Arial" panose="020B0604020202020204" pitchFamily="34" charset="0"/>
              </a:rPr>
              <a:t>	The next thing that we need to do is create a new file called </a:t>
            </a:r>
            <a:r>
              <a:rPr kumimoji="0" lang="en-US" sz="2000" b="0" i="0" u="none" strike="noStrike" cap="none" normalizeH="0" baseline="0" dirty="0" smtClean="0">
                <a:ln>
                  <a:noFill/>
                </a:ln>
                <a:solidFill>
                  <a:srgbClr val="14313A"/>
                </a:solidFill>
                <a:effectLst/>
                <a:latin typeface="+mn-lt"/>
                <a:cs typeface="Arial" panose="020B0604020202020204" pitchFamily="34" charset="0"/>
              </a:rPr>
              <a:t>DESCRIPTION</a:t>
            </a:r>
            <a:r>
              <a:rPr kumimoji="0" lang="en-US" sz="2000" b="0" i="0" u="none" strike="noStrike" cap="none" normalizeH="0" baseline="0" dirty="0" smtClean="0">
                <a:ln>
                  <a:noFill/>
                </a:ln>
                <a:solidFill>
                  <a:srgbClr val="384743"/>
                </a:solidFill>
                <a:effectLst/>
                <a:latin typeface="+mn-lt"/>
                <a:cs typeface="Arial" panose="020B0604020202020204" pitchFamily="34" charset="0"/>
              </a:rPr>
              <a:t> in </a:t>
            </a:r>
          </a:p>
          <a:p>
            <a:pPr marL="0" marR="0" lvl="0" indent="0" algn="l" defTabSz="914400" rtl="0" eaLnBrk="1" fontAlgn="base" latinLnBrk="0" hangingPunct="1">
              <a:lnSpc>
                <a:spcPct val="100000"/>
              </a:lnSpc>
              <a:spcBef>
                <a:spcPct val="0"/>
              </a:spcBef>
              <a:spcAft>
                <a:spcPct val="0"/>
              </a:spcAft>
              <a:buClrTx/>
              <a:buSzTx/>
              <a:buFontTx/>
              <a:buNone/>
            </a:pPr>
            <a:r>
              <a:rPr kumimoji="0" lang="en-US" sz="2000" b="0" i="0" u="none" strike="noStrike" cap="none" normalizeH="0" baseline="0" dirty="0" smtClean="0">
                <a:ln>
                  <a:noFill/>
                </a:ln>
                <a:solidFill>
                  <a:srgbClr val="384743"/>
                </a:solidFill>
                <a:effectLst/>
                <a:latin typeface="+mn-lt"/>
                <a:cs typeface="Arial" panose="020B0604020202020204" pitchFamily="34" charset="0"/>
              </a:rPr>
              <a:t>the </a:t>
            </a:r>
            <a:r>
              <a:rPr kumimoji="0" lang="en-US" sz="2000" b="0" i="0" u="none" strike="noStrike" cap="none" normalizeH="0" baseline="0" dirty="0" err="1" smtClean="0">
                <a:ln>
                  <a:noFill/>
                </a:ln>
                <a:solidFill>
                  <a:srgbClr val="14313A"/>
                </a:solidFill>
                <a:effectLst/>
                <a:latin typeface="+mn-lt"/>
                <a:cs typeface="Arial" panose="020B0604020202020204" pitchFamily="34" charset="0"/>
              </a:rPr>
              <a:t>SCC_R_package</a:t>
            </a:r>
            <a:r>
              <a:rPr kumimoji="0" lang="en-US" sz="2000" b="0" i="0" u="none" strike="noStrike" cap="none" normalizeH="0" baseline="0" dirty="0" smtClean="0">
                <a:ln>
                  <a:noFill/>
                </a:ln>
                <a:solidFill>
                  <a:srgbClr val="384743"/>
                </a:solidFill>
                <a:effectLst/>
                <a:latin typeface="+mn-lt"/>
                <a:cs typeface="Arial" panose="020B0604020202020204" pitchFamily="34" charset="0"/>
              </a:rPr>
              <a:t>   directory (note, </a:t>
            </a:r>
            <a:r>
              <a:rPr kumimoji="0" lang="en-US" sz="2000" b="0" i="1" u="none" strike="noStrike" cap="none" normalizeH="0" baseline="0" dirty="0" smtClean="0">
                <a:ln>
                  <a:noFill/>
                </a:ln>
                <a:solidFill>
                  <a:srgbClr val="384743"/>
                </a:solidFill>
                <a:effectLst/>
                <a:latin typeface="+mn-lt"/>
                <a:cs typeface="Arial" panose="020B0604020202020204" pitchFamily="34" charset="0"/>
              </a:rPr>
              <a:t>not</a:t>
            </a:r>
            <a:r>
              <a:rPr kumimoji="0" lang="en-US" sz="2000" b="0" i="0" u="none" strike="noStrike" cap="none" normalizeH="0" baseline="0" dirty="0" smtClean="0">
                <a:ln>
                  <a:noFill/>
                </a:ln>
                <a:solidFill>
                  <a:srgbClr val="384743"/>
                </a:solidFill>
                <a:effectLst/>
                <a:latin typeface="+mn-lt"/>
                <a:cs typeface="Arial" panose="020B0604020202020204" pitchFamily="34" charset="0"/>
              </a:rPr>
              <a:t> in ‘R’, but just outside of it).</a:t>
            </a:r>
          </a:p>
          <a:p>
            <a:pPr marL="0" marR="0" lvl="0" indent="0" algn="l" defTabSz="914400" rtl="0" eaLnBrk="1" fontAlgn="base" latinLnBrk="0" hangingPunct="1">
              <a:lnSpc>
                <a:spcPct val="100000"/>
              </a:lnSpc>
              <a:spcBef>
                <a:spcPct val="0"/>
              </a:spcBef>
              <a:spcAft>
                <a:spcPct val="0"/>
              </a:spcAft>
              <a:buClrTx/>
              <a:buSzTx/>
              <a:buFontTx/>
              <a:buNone/>
            </a:pPr>
            <a:r>
              <a:rPr kumimoji="0" lang="en-US" sz="2000" b="0" i="0" u="none" strike="noStrike" cap="none" normalizeH="0" baseline="0" dirty="0" smtClean="0">
                <a:ln>
                  <a:noFill/>
                </a:ln>
                <a:solidFill>
                  <a:srgbClr val="384743"/>
                </a:solidFill>
                <a:effectLst/>
                <a:latin typeface="+mn-lt"/>
                <a:cs typeface="Arial" panose="020B0604020202020204" pitchFamily="34" charset="0"/>
              </a:rPr>
              <a:t>This will be a plain text file with no extension, and it will hold some of </a:t>
            </a:r>
          </a:p>
          <a:p>
            <a:pPr marL="0" marR="0" lvl="0" indent="0" algn="l" defTabSz="914400" rtl="0" eaLnBrk="1" fontAlgn="base" latinLnBrk="0" hangingPunct="1">
              <a:lnSpc>
                <a:spcPct val="100000"/>
              </a:lnSpc>
              <a:spcBef>
                <a:spcPct val="0"/>
              </a:spcBef>
              <a:spcAft>
                <a:spcPct val="0"/>
              </a:spcAft>
              <a:buClrTx/>
              <a:buSzTx/>
              <a:buFontTx/>
              <a:buNone/>
            </a:pPr>
            <a:r>
              <a:rPr kumimoji="0" lang="en-US" sz="2000" b="0" i="0" u="none" strike="noStrike" cap="none" normalizeH="0" baseline="0" dirty="0" smtClean="0">
                <a:ln>
                  <a:noFill/>
                </a:ln>
                <a:solidFill>
                  <a:srgbClr val="384743"/>
                </a:solidFill>
                <a:effectLst/>
                <a:latin typeface="+mn-lt"/>
                <a:cs typeface="Arial" panose="020B0604020202020204" pitchFamily="34" charset="0"/>
              </a:rPr>
              <a:t>the meta-data on the R package. For now, the whole file is just the following four </a:t>
            </a:r>
          </a:p>
          <a:p>
            <a:pPr marL="0" marR="0" lvl="0" indent="0" algn="l" defTabSz="914400" rtl="0" eaLnBrk="1" fontAlgn="base" latinLnBrk="0" hangingPunct="1">
              <a:lnSpc>
                <a:spcPct val="100000"/>
              </a:lnSpc>
              <a:spcBef>
                <a:spcPct val="0"/>
              </a:spcBef>
              <a:spcAft>
                <a:spcPct val="0"/>
              </a:spcAft>
              <a:buClrTx/>
              <a:buSzTx/>
              <a:buFontTx/>
              <a:buNone/>
            </a:pPr>
            <a:r>
              <a:rPr kumimoji="0" lang="en-US" sz="2000" b="0" i="0" u="none" strike="noStrike" cap="none" normalizeH="0" baseline="0" dirty="0" smtClean="0">
                <a:ln>
                  <a:noFill/>
                </a:ln>
                <a:solidFill>
                  <a:srgbClr val="384743"/>
                </a:solidFill>
                <a:effectLst/>
                <a:latin typeface="+mn-lt"/>
                <a:cs typeface="Arial" panose="020B0604020202020204" pitchFamily="34" charset="0"/>
              </a:rPr>
              <a:t>lines of code, specifying the package name, type, title, and version number.</a:t>
            </a:r>
            <a:endParaRPr kumimoji="0" lang="en-US" sz="2000" b="0" i="0" u="none" strike="noStrike" cap="none" normalizeH="0" baseline="0" dirty="0" smtClean="0">
              <a:ln>
                <a:noFill/>
              </a:ln>
              <a:solidFill>
                <a:schemeClr val="tx1"/>
              </a:solidFill>
              <a:effectLst/>
              <a:latin typeface="+mn-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US" sz="2000" b="1" i="0" u="none" strike="noStrike" cap="none" normalizeH="0" baseline="0" dirty="0" smtClean="0">
              <a:ln>
                <a:noFill/>
              </a:ln>
              <a:solidFill>
                <a:srgbClr val="00B0F0"/>
              </a:solidFill>
              <a:effectLst/>
              <a:latin typeface="+mn-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en-US" sz="2000" b="1" i="0" u="none" strike="noStrike" cap="none" normalizeH="0" baseline="0" dirty="0" smtClean="0">
                <a:ln>
                  <a:noFill/>
                </a:ln>
                <a:solidFill>
                  <a:srgbClr val="00B0F0"/>
                </a:solidFill>
                <a:effectLst/>
                <a:latin typeface="+mn-lt"/>
                <a:cs typeface="Arial" panose="020B0604020202020204" pitchFamily="34" charset="0"/>
              </a:rPr>
              <a:t>Package: </a:t>
            </a:r>
            <a:r>
              <a:rPr kumimoji="0" lang="en-US" sz="2000" b="1" i="0" u="none" strike="noStrike" cap="none" normalizeH="0" baseline="0" dirty="0" err="1" smtClean="0">
                <a:ln>
                  <a:noFill/>
                </a:ln>
                <a:solidFill>
                  <a:srgbClr val="00B0F0"/>
                </a:solidFill>
                <a:effectLst/>
                <a:latin typeface="+mn-lt"/>
                <a:cs typeface="Arial" panose="020B0604020202020204" pitchFamily="34" charset="0"/>
              </a:rPr>
              <a:t>SCCTempConverter</a:t>
            </a:r>
            <a:r>
              <a:rPr kumimoji="0" lang="en-US" sz="2000" b="1" i="0" u="none" strike="noStrike" cap="none" normalizeH="0" baseline="0" dirty="0" smtClean="0">
                <a:ln>
                  <a:noFill/>
                </a:ln>
                <a:solidFill>
                  <a:srgbClr val="00B0F0"/>
                </a:solidFill>
                <a:effectLst/>
                <a:latin typeface="+mn-lt"/>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pPr>
            <a:r>
              <a:rPr kumimoji="0" lang="en-US" sz="2000" b="1" i="0" u="none" strike="noStrike" cap="none" normalizeH="0" baseline="0" dirty="0" smtClean="0">
                <a:ln>
                  <a:noFill/>
                </a:ln>
                <a:solidFill>
                  <a:srgbClr val="00B0F0"/>
                </a:solidFill>
                <a:effectLst/>
                <a:latin typeface="+mn-lt"/>
                <a:cs typeface="Arial" panose="020B0604020202020204" pitchFamily="34" charset="0"/>
              </a:rPr>
              <a:t>Type: Package </a:t>
            </a:r>
          </a:p>
          <a:p>
            <a:pPr marL="0" marR="0" lvl="0" indent="0" algn="l" defTabSz="914400" rtl="0" eaLnBrk="0" fontAlgn="base" latinLnBrk="0" hangingPunct="0">
              <a:lnSpc>
                <a:spcPct val="100000"/>
              </a:lnSpc>
              <a:spcBef>
                <a:spcPct val="0"/>
              </a:spcBef>
              <a:spcAft>
                <a:spcPct val="0"/>
              </a:spcAft>
              <a:buClrTx/>
              <a:buSzTx/>
              <a:buFontTx/>
              <a:buNone/>
            </a:pPr>
            <a:r>
              <a:rPr kumimoji="0" lang="en-US" sz="2000" b="1" i="0" u="none" strike="noStrike" cap="none" normalizeH="0" baseline="0" dirty="0" smtClean="0">
                <a:ln>
                  <a:noFill/>
                </a:ln>
                <a:solidFill>
                  <a:srgbClr val="00B0F0"/>
                </a:solidFill>
                <a:effectLst/>
                <a:latin typeface="+mn-lt"/>
                <a:cs typeface="Arial" panose="020B0604020202020204" pitchFamily="34" charset="0"/>
              </a:rPr>
              <a:t>Title: Temperature Conversion Package for Demonstration </a:t>
            </a:r>
          </a:p>
          <a:p>
            <a:pPr marL="0" marR="0" lvl="0" indent="0" algn="l" defTabSz="914400" rtl="0" eaLnBrk="0" fontAlgn="base" latinLnBrk="0" hangingPunct="0">
              <a:lnSpc>
                <a:spcPct val="100000"/>
              </a:lnSpc>
              <a:spcBef>
                <a:spcPct val="0"/>
              </a:spcBef>
              <a:spcAft>
                <a:spcPct val="0"/>
              </a:spcAft>
              <a:buClrTx/>
              <a:buSzTx/>
              <a:buFontTx/>
              <a:buNone/>
            </a:pPr>
            <a:r>
              <a:rPr kumimoji="0" lang="en-US" sz="2000" b="1" i="0" u="none" strike="noStrike" cap="none" normalizeH="0" baseline="0" dirty="0" smtClean="0">
                <a:ln>
                  <a:noFill/>
                </a:ln>
                <a:solidFill>
                  <a:srgbClr val="00B0F0"/>
                </a:solidFill>
                <a:effectLst/>
                <a:latin typeface="+mn-lt"/>
                <a:cs typeface="Arial" panose="020B0604020202020204" pitchFamily="34" charset="0"/>
              </a:rPr>
              <a:t>Version: 0.0.1.0</a:t>
            </a:r>
          </a:p>
          <a:p>
            <a:endParaRPr lang="en-US" sz="2000" dirty="0" smtClean="0"/>
          </a:p>
          <a:p>
            <a:r>
              <a:rPr lang="en-US" sz="2000" dirty="0" smtClean="0"/>
              <a:t>If we really wanted to call it quits, this is technically an R package, albeit an extremely basic one. We could load it using the code above after first reading in the </a:t>
            </a:r>
            <a:r>
              <a:rPr lang="en-US" sz="2000" dirty="0" err="1" smtClean="0"/>
              <a:t>devtools</a:t>
            </a:r>
            <a:r>
              <a:rPr lang="en-US" sz="2000" dirty="0" smtClean="0"/>
              <a:t> library.</a:t>
            </a:r>
          </a:p>
          <a:p>
            <a:endParaRPr lang="en-US" sz="2000" dirty="0" smtClean="0"/>
          </a:p>
          <a:p>
            <a:r>
              <a:rPr lang="en-US" sz="2000" b="1" dirty="0" smtClean="0">
                <a:solidFill>
                  <a:schemeClr val="accent2">
                    <a:lumMod val="75000"/>
                  </a:schemeClr>
                </a:solidFill>
              </a:rPr>
              <a:t>library(</a:t>
            </a:r>
            <a:r>
              <a:rPr lang="en-US" sz="2000" b="1" dirty="0" err="1" smtClean="0">
                <a:solidFill>
                  <a:schemeClr val="accent2">
                    <a:lumMod val="75000"/>
                  </a:schemeClr>
                </a:solidFill>
              </a:rPr>
              <a:t>devtools</a:t>
            </a:r>
            <a:r>
              <a:rPr lang="en-US" sz="2000" b="1" dirty="0" smtClean="0">
                <a:solidFill>
                  <a:schemeClr val="accent2">
                    <a:lumMod val="75000"/>
                  </a:schemeClr>
                </a:solidFill>
              </a:rPr>
              <a:t>); </a:t>
            </a:r>
          </a:p>
          <a:p>
            <a:r>
              <a:rPr lang="en-US" sz="2000" b="1" dirty="0" err="1" smtClean="0">
                <a:solidFill>
                  <a:schemeClr val="accent2">
                    <a:lumMod val="75000"/>
                  </a:schemeClr>
                </a:solidFill>
              </a:rPr>
              <a:t>load_all</a:t>
            </a:r>
            <a:r>
              <a:rPr lang="en-US" sz="2000" b="1" dirty="0" smtClean="0">
                <a:solidFill>
                  <a:schemeClr val="accent2">
                    <a:lumMod val="75000"/>
                  </a:schemeClr>
                </a:solidFill>
              </a:rPr>
              <a:t>("."); </a:t>
            </a:r>
            <a:r>
              <a:rPr lang="en-US" sz="2000" b="1" i="1" dirty="0" smtClean="0">
                <a:solidFill>
                  <a:schemeClr val="accent2">
                    <a:lumMod val="75000"/>
                  </a:schemeClr>
                </a:solidFill>
              </a:rPr>
              <a:t># Working directory should be in the package </a:t>
            </a:r>
            <a:r>
              <a:rPr lang="en-US" sz="2000" b="1" i="1" dirty="0" err="1" smtClean="0">
                <a:solidFill>
                  <a:schemeClr val="accent2">
                    <a:lumMod val="75000"/>
                  </a:schemeClr>
                </a:solidFill>
              </a:rPr>
              <a:t>SCC_R_package</a:t>
            </a:r>
            <a:endParaRPr lang="en-US" sz="2000" b="1" dirty="0" smtClean="0">
              <a:solidFill>
                <a:schemeClr val="accent2">
                  <a:lumMod val="75000"/>
                </a:schemeClr>
              </a:solidFill>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US" sz="2000" b="0" i="0" u="none" strike="noStrike" cap="none" normalizeH="0" baseline="0" dirty="0" smtClean="0">
              <a:ln>
                <a:noFill/>
              </a:ln>
              <a:solidFill>
                <a:schemeClr val="tx1"/>
              </a:solidFill>
              <a:effectLst/>
              <a:latin typeface="+mn-lt"/>
              <a:cs typeface="Arial" panose="020B0604020202020204"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8BCCDC0C-F072-4AEC-91D7-A9F703596DD9}" type="slidenum">
              <a:rPr lang="en-US"/>
              <a:pPr>
                <a:defRPr/>
              </a:pPr>
              <a:t>57</a:t>
            </a:fld>
            <a:endParaRPr lang="en-US"/>
          </a:p>
        </p:txBody>
      </p:sp>
      <p:sp>
        <p:nvSpPr>
          <p:cNvPr id="30721" name="Rectangle 1"/>
          <p:cNvSpPr>
            <a:spLocks noChangeArrowheads="1"/>
          </p:cNvSpPr>
          <p:nvPr/>
        </p:nvSpPr>
        <p:spPr bwMode="auto">
          <a:xfrm>
            <a:off x="152400" y="209550"/>
            <a:ext cx="8991600" cy="4062651"/>
          </a:xfrm>
          <a:prstGeom prst="rect">
            <a:avLst/>
          </a:prstGeom>
          <a:solidFill>
            <a:srgbClr val="EBEBEB"/>
          </a:solid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50000"/>
              </a:lnSpc>
              <a:spcBef>
                <a:spcPct val="0"/>
              </a:spcBef>
              <a:spcAft>
                <a:spcPct val="0"/>
              </a:spcAft>
              <a:buClrTx/>
              <a:buSzTx/>
              <a:buFontTx/>
              <a:buNone/>
            </a:pPr>
            <a:r>
              <a:rPr kumimoji="0" lang="en-US" sz="2000" b="0" i="0" u="none" strike="noStrike" cap="none" normalizeH="0" baseline="0" dirty="0" smtClean="0">
                <a:ln>
                  <a:noFill/>
                </a:ln>
                <a:solidFill>
                  <a:srgbClr val="384743"/>
                </a:solidFill>
                <a:effectLst/>
                <a:cs typeface="Calibri" panose="020F0502020204030204" pitchFamily="34" charset="0"/>
              </a:rPr>
              <a:t>	Note that the working directory needs to be set correctly to the R package directory (e.g., using the </a:t>
            </a:r>
            <a:r>
              <a:rPr kumimoji="0" lang="en-US" sz="2000" b="0" i="0" u="none" strike="noStrike" cap="none" normalizeH="0" baseline="0" dirty="0" err="1" smtClean="0">
                <a:ln>
                  <a:noFill/>
                </a:ln>
                <a:solidFill>
                  <a:srgbClr val="14313A"/>
                </a:solidFill>
                <a:effectLst/>
                <a:cs typeface="Calibri" panose="020F0502020204030204" pitchFamily="34" charset="0"/>
              </a:rPr>
              <a:t>setwd</a:t>
            </a:r>
            <a:r>
              <a:rPr kumimoji="0" lang="en-US" sz="2000" b="0" i="0" u="none" strike="noStrike" cap="none" normalizeH="0" baseline="0" dirty="0" smtClean="0">
                <a:ln>
                  <a:noFill/>
                </a:ln>
                <a:solidFill>
                  <a:srgbClr val="384743"/>
                </a:solidFill>
                <a:effectLst/>
                <a:cs typeface="Calibri" panose="020F0502020204030204" pitchFamily="34" charset="0"/>
              </a:rPr>
              <a:t> function, or by choosing </a:t>
            </a:r>
            <a:r>
              <a:rPr kumimoji="0" lang="en-US" sz="2000" b="0" i="0" u="none" strike="noStrike" cap="none" normalizeH="0" baseline="0" dirty="0" smtClean="0">
                <a:ln>
                  <a:noFill/>
                </a:ln>
                <a:solidFill>
                  <a:srgbClr val="14313A"/>
                </a:solidFill>
                <a:effectLst/>
                <a:cs typeface="Calibri" panose="020F0502020204030204" pitchFamily="34" charset="0"/>
              </a:rPr>
              <a:t>Session &gt; Set Working Directory</a:t>
            </a:r>
            <a:r>
              <a:rPr kumimoji="0" lang="en-US" sz="2000" b="0" i="0" u="none" strike="noStrike" cap="none" normalizeH="0" baseline="0" dirty="0" smtClean="0">
                <a:ln>
                  <a:noFill/>
                </a:ln>
                <a:solidFill>
                  <a:srgbClr val="384743"/>
                </a:solidFill>
                <a:effectLst/>
                <a:cs typeface="Calibri" panose="020F0502020204030204" pitchFamily="34" charset="0"/>
              </a:rPr>
              <a:t> from the pull down menu of </a:t>
            </a:r>
            <a:r>
              <a:rPr kumimoji="0" lang="en-US" sz="2000" b="0" i="0" u="none" strike="noStrike" cap="none" normalizeH="0" baseline="0" dirty="0" err="1" smtClean="0">
                <a:ln>
                  <a:noFill/>
                </a:ln>
                <a:solidFill>
                  <a:srgbClr val="384743"/>
                </a:solidFill>
                <a:effectLst/>
                <a:cs typeface="Calibri" panose="020F0502020204030204" pitchFamily="34" charset="0"/>
              </a:rPr>
              <a:t>RStudio</a:t>
            </a:r>
            <a:r>
              <a:rPr kumimoji="0" lang="en-US" sz="2000" b="0" i="0" u="none" strike="noStrike" cap="none" normalizeH="0" baseline="0" dirty="0" smtClean="0">
                <a:ln>
                  <a:noFill/>
                </a:ln>
                <a:solidFill>
                  <a:srgbClr val="384743"/>
                </a:solidFill>
                <a:effectLst/>
                <a:cs typeface="Calibri" panose="020F0502020204030204" pitchFamily="34" charset="0"/>
              </a:rPr>
              <a:t>). In doing this, the above functions </a:t>
            </a:r>
            <a:r>
              <a:rPr kumimoji="0" lang="en-US" sz="2000" b="0" i="0" u="none" strike="noStrike" cap="none" normalizeH="0" baseline="0" dirty="0" err="1" smtClean="0">
                <a:ln>
                  <a:noFill/>
                </a:ln>
                <a:solidFill>
                  <a:srgbClr val="14313A"/>
                </a:solidFill>
                <a:effectLst/>
                <a:cs typeface="Calibri" panose="020F0502020204030204" pitchFamily="34" charset="0"/>
              </a:rPr>
              <a:t>F_to_C</a:t>
            </a:r>
            <a:r>
              <a:rPr kumimoji="0" lang="en-US" sz="2000" b="0" i="0" u="none" strike="noStrike" cap="none" normalizeH="0" baseline="0" dirty="0" smtClean="0">
                <a:ln>
                  <a:noFill/>
                </a:ln>
                <a:solidFill>
                  <a:srgbClr val="384743"/>
                </a:solidFill>
                <a:effectLst/>
                <a:cs typeface="Calibri" panose="020F0502020204030204" pitchFamily="34" charset="0"/>
              </a:rPr>
              <a:t> and </a:t>
            </a:r>
            <a:r>
              <a:rPr kumimoji="0" lang="en-US" sz="2000" b="0" i="0" u="none" strike="noStrike" cap="none" normalizeH="0" baseline="0" dirty="0" err="1" smtClean="0">
                <a:ln>
                  <a:noFill/>
                </a:ln>
                <a:solidFill>
                  <a:srgbClr val="14313A"/>
                </a:solidFill>
                <a:effectLst/>
                <a:cs typeface="Calibri" panose="020F0502020204030204" pitchFamily="34" charset="0"/>
              </a:rPr>
              <a:t>C_to_F</a:t>
            </a:r>
            <a:r>
              <a:rPr kumimoji="0" lang="en-US" sz="2000" b="0" i="0" u="none" strike="noStrike" cap="none" normalizeH="0" baseline="0" dirty="0" smtClean="0">
                <a:ln>
                  <a:noFill/>
                </a:ln>
                <a:solidFill>
                  <a:srgbClr val="384743"/>
                </a:solidFill>
                <a:effectLst/>
                <a:cs typeface="Calibri" panose="020F0502020204030204" pitchFamily="34" charset="0"/>
              </a:rPr>
              <a:t> are now read into R and we can use them to convert temperatures.</a:t>
            </a:r>
          </a:p>
          <a:p>
            <a:pPr marL="0" marR="0" lvl="0" indent="0" algn="l" defTabSz="914400" rtl="0" eaLnBrk="0" fontAlgn="base" latinLnBrk="0" hangingPunct="0">
              <a:lnSpc>
                <a:spcPct val="150000"/>
              </a:lnSpc>
              <a:spcBef>
                <a:spcPct val="30000"/>
              </a:spcBef>
              <a:spcAft>
                <a:spcPct val="0"/>
              </a:spcAft>
              <a:buClrTx/>
              <a:buSzTx/>
              <a:buFontTx/>
              <a:buNone/>
            </a:pPr>
            <a:endParaRPr kumimoji="0" lang="en-US" sz="2000" b="1" i="0" u="none" strike="noStrike" cap="none" normalizeH="0" baseline="0" dirty="0" smtClean="0">
              <a:ln>
                <a:noFill/>
              </a:ln>
              <a:solidFill>
                <a:srgbClr val="0070C0"/>
              </a:solidFill>
              <a:effectLst/>
              <a:cs typeface="Calibri" panose="020F0502020204030204" pitchFamily="34" charset="0"/>
            </a:endParaRPr>
          </a:p>
          <a:p>
            <a:pPr marL="0" marR="0" lvl="0" indent="0" algn="l" defTabSz="914400" rtl="0" eaLnBrk="0" fontAlgn="base" latinLnBrk="0" hangingPunct="0">
              <a:lnSpc>
                <a:spcPct val="150000"/>
              </a:lnSpc>
              <a:spcBef>
                <a:spcPct val="30000"/>
              </a:spcBef>
              <a:spcAft>
                <a:spcPct val="0"/>
              </a:spcAft>
              <a:buClrTx/>
              <a:buSzTx/>
              <a:buFontTx/>
              <a:buNone/>
            </a:pPr>
            <a:r>
              <a:rPr kumimoji="0" lang="en-US" sz="2000" b="1" i="0" u="none" strike="noStrike" cap="none" normalizeH="0" baseline="0" dirty="0" err="1" smtClean="0">
                <a:ln>
                  <a:noFill/>
                </a:ln>
                <a:solidFill>
                  <a:srgbClr val="0070C0"/>
                </a:solidFill>
                <a:effectLst/>
                <a:cs typeface="Calibri" panose="020F0502020204030204" pitchFamily="34" charset="0"/>
              </a:rPr>
              <a:t>F_to_C</a:t>
            </a:r>
            <a:r>
              <a:rPr kumimoji="0" lang="en-US" sz="2000" b="1" i="0" u="none" strike="noStrike" cap="none" normalizeH="0" baseline="0" dirty="0" smtClean="0">
                <a:ln>
                  <a:noFill/>
                </a:ln>
                <a:solidFill>
                  <a:srgbClr val="0070C0"/>
                </a:solidFill>
                <a:effectLst/>
                <a:cs typeface="Calibri" panose="020F0502020204030204" pitchFamily="34" charset="0"/>
              </a:rPr>
              <a:t>(79); </a:t>
            </a:r>
          </a:p>
          <a:p>
            <a:pPr marL="0" marR="0" lvl="0" indent="0" algn="l" defTabSz="914400" rtl="0" eaLnBrk="0" fontAlgn="base" latinLnBrk="0" hangingPunct="0">
              <a:lnSpc>
                <a:spcPct val="150000"/>
              </a:lnSpc>
              <a:spcBef>
                <a:spcPct val="30000"/>
              </a:spcBef>
              <a:spcAft>
                <a:spcPct val="0"/>
              </a:spcAft>
              <a:buClrTx/>
              <a:buSzTx/>
              <a:buFontTx/>
              <a:buNone/>
            </a:pPr>
            <a:r>
              <a:rPr kumimoji="0" lang="en-US" sz="2000" b="1" i="0" u="none" strike="noStrike" cap="none" normalizeH="0" baseline="0" dirty="0" err="1" smtClean="0">
                <a:ln>
                  <a:noFill/>
                </a:ln>
                <a:solidFill>
                  <a:srgbClr val="0070C0"/>
                </a:solidFill>
                <a:effectLst/>
                <a:cs typeface="Calibri" panose="020F0502020204030204" pitchFamily="34" charset="0"/>
              </a:rPr>
              <a:t>C_to_F</a:t>
            </a:r>
            <a:r>
              <a:rPr kumimoji="0" lang="en-US" sz="2000" b="1" i="0" u="none" strike="noStrike" cap="none" normalizeH="0" baseline="0" dirty="0" smtClean="0">
                <a:ln>
                  <a:noFill/>
                </a:ln>
                <a:solidFill>
                  <a:srgbClr val="0070C0"/>
                </a:solidFill>
                <a:effectLst/>
                <a:cs typeface="Calibri" panose="020F0502020204030204" pitchFamily="34" charset="0"/>
              </a:rPr>
              <a:t>(20);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A8AE73F-D9B1-456C-841C-86665B0E20DC}" type="slidenum">
              <a:rPr lang="en-US"/>
              <a:pPr>
                <a:defRPr/>
              </a:pPr>
              <a:t>6</a:t>
            </a:fld>
            <a:endParaRPr lang="en-US"/>
          </a:p>
        </p:txBody>
      </p:sp>
      <p:sp>
        <p:nvSpPr>
          <p:cNvPr id="82946" name="AutoShape 2" descr="Data Structures in 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
        <p:nvSpPr>
          <p:cNvPr id="82948" name="AutoShape 4" descr="https://intellipaat.com/blog/wp-content/uploads/2017/04/DS.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
        <p:nvSpPr>
          <p:cNvPr id="82950" name="AutoShape 6" descr="https://intellipaat.com/blog/wp-content/uploads/2017/04/DS.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lstStyle/>
          <a:p>
            <a:endParaRPr lang="en-US"/>
          </a:p>
        </p:txBody>
      </p:sp>
      <p:sp>
        <p:nvSpPr>
          <p:cNvPr id="7" name="Rectangle 6"/>
          <p:cNvSpPr/>
          <p:nvPr/>
        </p:nvSpPr>
        <p:spPr>
          <a:xfrm>
            <a:off x="228600" y="361951"/>
            <a:ext cx="8610600" cy="4524315"/>
          </a:xfrm>
          <a:prstGeom prst="rect">
            <a:avLst/>
          </a:prstGeom>
        </p:spPr>
        <p:txBody>
          <a:bodyPr wrap="square">
            <a:spAutoFit/>
          </a:bodyPr>
          <a:lstStyle/>
          <a:p>
            <a:pPr>
              <a:lnSpc>
                <a:spcPct val="150000"/>
              </a:lnSpc>
            </a:pPr>
            <a:r>
              <a:rPr lang="en-US" sz="2000" dirty="0">
                <a:solidFill>
                  <a:srgbClr val="00B050"/>
                </a:solidFill>
              </a:rPr>
              <a:t>The most essential data structures used in R include:</a:t>
            </a:r>
            <a:r>
              <a:rPr lang="en-US" sz="2000" dirty="0"/>
              <a:t> </a:t>
            </a:r>
          </a:p>
          <a:p>
            <a:pPr>
              <a:lnSpc>
                <a:spcPct val="150000"/>
              </a:lnSpc>
            </a:pPr>
            <a:endParaRPr lang="en-US" sz="2000" dirty="0"/>
          </a:p>
          <a:p>
            <a:pPr>
              <a:lnSpc>
                <a:spcPct val="150000"/>
              </a:lnSpc>
              <a:buFont typeface="Arial" panose="020B0604020202020204" pitchFamily="34" charset="0"/>
              <a:buChar char="•"/>
            </a:pPr>
            <a:r>
              <a:rPr lang="en-US" sz="2000" b="1" dirty="0">
                <a:solidFill>
                  <a:srgbClr val="C00000"/>
                </a:solidFill>
              </a:rPr>
              <a:t>Vectors     </a:t>
            </a:r>
            <a:endParaRPr lang="en-US" sz="2000" dirty="0">
              <a:solidFill>
                <a:srgbClr val="C00000"/>
              </a:solidFill>
            </a:endParaRPr>
          </a:p>
          <a:p>
            <a:pPr>
              <a:lnSpc>
                <a:spcPct val="150000"/>
              </a:lnSpc>
              <a:buFont typeface="Arial" panose="020B0604020202020204" pitchFamily="34" charset="0"/>
              <a:buChar char="•"/>
            </a:pPr>
            <a:r>
              <a:rPr lang="en-US" sz="2000" b="1" dirty="0">
                <a:solidFill>
                  <a:srgbClr val="C00000"/>
                </a:solidFill>
              </a:rPr>
              <a:t>Lists</a:t>
            </a:r>
            <a:endParaRPr lang="en-US" sz="2000" dirty="0">
              <a:solidFill>
                <a:srgbClr val="C00000"/>
              </a:solidFill>
            </a:endParaRPr>
          </a:p>
          <a:p>
            <a:pPr>
              <a:lnSpc>
                <a:spcPct val="150000"/>
              </a:lnSpc>
              <a:buFont typeface="Arial" panose="020B0604020202020204" pitchFamily="34" charset="0"/>
              <a:buChar char="•"/>
            </a:pPr>
            <a:r>
              <a:rPr lang="en-US" sz="2000" b="1" dirty="0" err="1">
                <a:solidFill>
                  <a:srgbClr val="C00000"/>
                </a:solidFill>
              </a:rPr>
              <a:t>Dataframes</a:t>
            </a:r>
            <a:endParaRPr lang="en-US" sz="2000" dirty="0">
              <a:solidFill>
                <a:srgbClr val="C00000"/>
              </a:solidFill>
            </a:endParaRPr>
          </a:p>
          <a:p>
            <a:pPr>
              <a:lnSpc>
                <a:spcPct val="150000"/>
              </a:lnSpc>
              <a:buFont typeface="Arial" panose="020B0604020202020204" pitchFamily="34" charset="0"/>
              <a:buChar char="•"/>
            </a:pPr>
            <a:r>
              <a:rPr lang="en-US" sz="2000" b="1" dirty="0">
                <a:solidFill>
                  <a:srgbClr val="C00000"/>
                </a:solidFill>
              </a:rPr>
              <a:t>Matrices</a:t>
            </a:r>
            <a:endParaRPr lang="en-US" sz="2000" dirty="0">
              <a:solidFill>
                <a:srgbClr val="C00000"/>
              </a:solidFill>
            </a:endParaRPr>
          </a:p>
          <a:p>
            <a:pPr>
              <a:lnSpc>
                <a:spcPct val="150000"/>
              </a:lnSpc>
              <a:buFont typeface="Arial" panose="020B0604020202020204" pitchFamily="34" charset="0"/>
              <a:buChar char="•"/>
            </a:pPr>
            <a:r>
              <a:rPr lang="en-US" sz="2000" b="1" dirty="0">
                <a:solidFill>
                  <a:srgbClr val="C00000"/>
                </a:solidFill>
              </a:rPr>
              <a:t>Arrays</a:t>
            </a:r>
            <a:endParaRPr lang="en-US" sz="2000" dirty="0">
              <a:solidFill>
                <a:srgbClr val="C00000"/>
              </a:solidFill>
            </a:endParaRPr>
          </a:p>
          <a:p>
            <a:pPr>
              <a:lnSpc>
                <a:spcPct val="150000"/>
              </a:lnSpc>
              <a:buFont typeface="Arial" panose="020B0604020202020204" pitchFamily="34" charset="0"/>
              <a:buChar char="•"/>
            </a:pPr>
            <a:r>
              <a:rPr lang="en-US" sz="2000" b="1" dirty="0">
                <a:solidFill>
                  <a:srgbClr val="C00000"/>
                </a:solidFill>
              </a:rPr>
              <a:t>Factors</a:t>
            </a:r>
          </a:p>
          <a:p>
            <a:pPr>
              <a:lnSpc>
                <a:spcPct val="150000"/>
              </a:lnSpc>
            </a:pPr>
            <a:endParaRPr lang="en-US" sz="2000" b="1" dirty="0">
              <a:solidFill>
                <a:srgbClr val="C00000"/>
              </a:solidFill>
            </a:endParaRPr>
          </a:p>
          <a:p>
            <a:endParaRPr lang="en-US" dirty="0">
              <a:solidFill>
                <a:srgbClr val="C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84335E3-5A2F-4C6A-8900-EF6D1C93533E}" type="slidenum">
              <a:rPr lang="en-US"/>
              <a:pPr>
                <a:defRPr/>
              </a:pPr>
              <a:t>7</a:t>
            </a:fld>
            <a:endParaRPr lang="en-US"/>
          </a:p>
        </p:txBody>
      </p:sp>
      <p:sp>
        <p:nvSpPr>
          <p:cNvPr id="4" name="Rectangle 3"/>
          <p:cNvSpPr/>
          <p:nvPr/>
        </p:nvSpPr>
        <p:spPr>
          <a:xfrm>
            <a:off x="228600" y="-247649"/>
            <a:ext cx="8382000" cy="6093976"/>
          </a:xfrm>
          <a:prstGeom prst="rect">
            <a:avLst/>
          </a:prstGeom>
        </p:spPr>
        <p:txBody>
          <a:bodyPr wrap="square">
            <a:spAutoFit/>
          </a:bodyPr>
          <a:lstStyle/>
          <a:p>
            <a:pPr>
              <a:lnSpc>
                <a:spcPct val="150000"/>
              </a:lnSpc>
            </a:pPr>
            <a:r>
              <a:rPr lang="en-US" sz="2000" b="1" dirty="0">
                <a:solidFill>
                  <a:srgbClr val="00B0F0"/>
                </a:solidFill>
              </a:rPr>
              <a:t>Vectors</a:t>
            </a:r>
          </a:p>
          <a:p>
            <a:pPr>
              <a:lnSpc>
                <a:spcPct val="150000"/>
              </a:lnSpc>
            </a:pPr>
            <a:r>
              <a:rPr lang="en-US" sz="2000" dirty="0"/>
              <a:t>	Vector is one of the basic data structures in R. It is homogenous, which means that it only contains elements of the same data type. Data types can be numeric, integer, character, complex, or logical.</a:t>
            </a:r>
          </a:p>
          <a:p>
            <a:pPr>
              <a:lnSpc>
                <a:spcPct val="150000"/>
              </a:lnSpc>
            </a:pPr>
            <a:r>
              <a:rPr lang="en-US" sz="2000" dirty="0">
                <a:solidFill>
                  <a:schemeClr val="accent4">
                    <a:lumMod val="75000"/>
                  </a:schemeClr>
                </a:solidFill>
              </a:rPr>
              <a:t>Example </a:t>
            </a:r>
          </a:p>
          <a:p>
            <a:pPr>
              <a:lnSpc>
                <a:spcPct val="150000"/>
              </a:lnSpc>
            </a:pPr>
            <a:r>
              <a:rPr lang="en-US" sz="2000" dirty="0"/>
              <a:t># Vectors(ordered collection of same data type)</a:t>
            </a:r>
          </a:p>
          <a:p>
            <a:pPr>
              <a:lnSpc>
                <a:spcPct val="150000"/>
              </a:lnSpc>
            </a:pPr>
            <a:r>
              <a:rPr lang="en-US" sz="2000" dirty="0"/>
              <a:t>X = c(1, 3, 5, 7, 8)</a:t>
            </a:r>
          </a:p>
          <a:p>
            <a:pPr>
              <a:lnSpc>
                <a:spcPct val="150000"/>
              </a:lnSpc>
            </a:pPr>
            <a:r>
              <a:rPr lang="en-US" sz="2000" dirty="0"/>
              <a:t> # Printing those elements in console</a:t>
            </a:r>
          </a:p>
          <a:p>
            <a:pPr>
              <a:lnSpc>
                <a:spcPct val="150000"/>
              </a:lnSpc>
            </a:pPr>
            <a:r>
              <a:rPr lang="en-US" sz="2000" dirty="0"/>
              <a:t>print(X)</a:t>
            </a:r>
          </a:p>
          <a:p>
            <a:pPr>
              <a:lnSpc>
                <a:spcPct val="150000"/>
              </a:lnSpc>
            </a:pPr>
            <a:r>
              <a:rPr lang="en-US" sz="2000" dirty="0">
                <a:solidFill>
                  <a:schemeClr val="accent6">
                    <a:lumMod val="75000"/>
                  </a:schemeClr>
                </a:solidFill>
              </a:rPr>
              <a:t>Output</a:t>
            </a:r>
          </a:p>
          <a:p>
            <a:pPr>
              <a:lnSpc>
                <a:spcPct val="150000"/>
              </a:lnSpc>
            </a:pPr>
            <a:r>
              <a:rPr lang="en-US" sz="2000" dirty="0"/>
              <a:t>[1] 1 3 5 7 8</a:t>
            </a:r>
            <a:br>
              <a:rPr lang="en-US" sz="2000" dirty="0"/>
            </a:br>
            <a:endParaRPr lang="en-US" sz="2000" dirty="0"/>
          </a:p>
          <a:p>
            <a:pPr>
              <a:lnSpc>
                <a:spcPct val="150000"/>
              </a:lnSpc>
              <a:buFont typeface="Arial" panose="020B0604020202020204" pitchFamily="34" charset="0"/>
              <a:buChar char="•"/>
            </a:pPr>
            <a:endParaRPr lang="en-US" sz="2000" b="1" dirty="0">
              <a:solidFill>
                <a:srgbClr val="C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9238593" cy="7016115"/>
          </a:xfrm>
          <a:prstGeom prst="rect">
            <a:avLst/>
          </a:prstGeom>
        </p:spPr>
        <p:txBody>
          <a:bodyPr wrap="square">
            <a:spAutoFit/>
          </a:bodyPr>
          <a:lstStyle/>
          <a:p>
            <a:r>
              <a:rPr lang="en-US" sz="2000" b="1" dirty="0">
                <a:solidFill>
                  <a:srgbClr val="00B0F0"/>
                </a:solidFill>
              </a:rPr>
              <a:t>Lists</a:t>
            </a:r>
          </a:p>
          <a:p>
            <a:pPr>
              <a:lnSpc>
                <a:spcPct val="150000"/>
              </a:lnSpc>
            </a:pPr>
            <a:r>
              <a:rPr lang="en-US" sz="2000" dirty="0"/>
              <a:t>	</a:t>
            </a:r>
            <a:r>
              <a:rPr lang="en-US" sz="2000" dirty="0">
                <a:solidFill>
                  <a:schemeClr val="accent6">
                    <a:lumMod val="75000"/>
                  </a:schemeClr>
                </a:solidFill>
              </a:rPr>
              <a:t>A </a:t>
            </a:r>
            <a:r>
              <a:rPr lang="en-US" sz="2000" dirty="0">
                <a:solidFill>
                  <a:schemeClr val="accent6">
                    <a:lumMod val="75000"/>
                  </a:schemeClr>
                </a:solidFill>
                <a:hlinkClick r:id="rId2"/>
              </a:rPr>
              <a:t>list</a:t>
            </a:r>
            <a:r>
              <a:rPr lang="en-US" sz="2000" dirty="0">
                <a:hlinkClick r:id="rId2"/>
              </a:rPr>
              <a:t> </a:t>
            </a:r>
            <a:r>
              <a:rPr lang="en-US" sz="2000" dirty="0"/>
              <a:t>is a non-homogeneous data structure, which implies that it can contain elements of different data types. It accepts numbers, characters, lists, and even matrices and functions inside it. It is created by using the list() function.</a:t>
            </a:r>
          </a:p>
          <a:p>
            <a:r>
              <a:rPr lang="en-US" sz="2000" dirty="0">
                <a:solidFill>
                  <a:schemeClr val="accent4">
                    <a:lumMod val="75000"/>
                  </a:schemeClr>
                </a:solidFill>
              </a:rPr>
              <a:t>Example </a:t>
            </a:r>
          </a:p>
          <a:p>
            <a:r>
              <a:rPr lang="es-ES" sz="2000" dirty="0" err="1"/>
              <a:t>empId</a:t>
            </a:r>
            <a:r>
              <a:rPr lang="es-ES" sz="2000" dirty="0"/>
              <a:t> = c(1, 2, 3, 4)</a:t>
            </a:r>
          </a:p>
          <a:p>
            <a:r>
              <a:rPr lang="en-US" sz="2000" dirty="0" err="1"/>
              <a:t>empName</a:t>
            </a:r>
            <a:r>
              <a:rPr lang="en-US" sz="2000" dirty="0"/>
              <a:t> = c("Debi", "</a:t>
            </a:r>
            <a:r>
              <a:rPr lang="en-US" sz="2000" dirty="0" err="1"/>
              <a:t>Sandeep</a:t>
            </a:r>
            <a:r>
              <a:rPr lang="en-US" sz="2000" dirty="0"/>
              <a:t>", "</a:t>
            </a:r>
            <a:r>
              <a:rPr lang="en-US" sz="2000" dirty="0" err="1"/>
              <a:t>Subham</a:t>
            </a:r>
            <a:r>
              <a:rPr lang="en-US" sz="2000" dirty="0"/>
              <a:t>", "</a:t>
            </a:r>
            <a:r>
              <a:rPr lang="en-US" sz="2000" dirty="0" err="1"/>
              <a:t>Shiba</a:t>
            </a:r>
            <a:r>
              <a:rPr lang="en-US" sz="2000" dirty="0"/>
              <a:t>")</a:t>
            </a:r>
          </a:p>
          <a:p>
            <a:r>
              <a:rPr lang="en-US" sz="2000" dirty="0" err="1"/>
              <a:t>numberOfEmp</a:t>
            </a:r>
            <a:r>
              <a:rPr lang="en-US" sz="2000" dirty="0"/>
              <a:t> = 4</a:t>
            </a:r>
          </a:p>
          <a:p>
            <a:r>
              <a:rPr lang="en-US" sz="2000" dirty="0" err="1"/>
              <a:t>empList</a:t>
            </a:r>
            <a:r>
              <a:rPr lang="en-US" sz="2000" dirty="0"/>
              <a:t> = list(</a:t>
            </a:r>
            <a:r>
              <a:rPr lang="en-US" sz="2000" dirty="0" err="1"/>
              <a:t>empId</a:t>
            </a:r>
            <a:r>
              <a:rPr lang="en-US" sz="2000" dirty="0"/>
              <a:t>, </a:t>
            </a:r>
            <a:r>
              <a:rPr lang="en-US" sz="2000" dirty="0" err="1"/>
              <a:t>empName</a:t>
            </a:r>
            <a:r>
              <a:rPr lang="en-US" sz="2000" dirty="0"/>
              <a:t>, </a:t>
            </a:r>
            <a:r>
              <a:rPr lang="en-US" sz="2000" dirty="0" err="1"/>
              <a:t>numberOfEmp</a:t>
            </a:r>
            <a:r>
              <a:rPr lang="en-US" sz="2000" dirty="0"/>
              <a:t>)</a:t>
            </a:r>
          </a:p>
          <a:p>
            <a:r>
              <a:rPr lang="en-US" sz="2000" dirty="0"/>
              <a:t> print(</a:t>
            </a:r>
            <a:r>
              <a:rPr lang="en-US" sz="2000" dirty="0" err="1"/>
              <a:t>empList</a:t>
            </a:r>
            <a:r>
              <a:rPr lang="en-US" sz="2000" dirty="0"/>
              <a:t>)</a:t>
            </a:r>
          </a:p>
          <a:p>
            <a:r>
              <a:rPr lang="en-US" sz="2000" dirty="0">
                <a:solidFill>
                  <a:schemeClr val="accent6">
                    <a:lumMod val="75000"/>
                  </a:schemeClr>
                </a:solidFill>
              </a:rPr>
              <a:t>Output</a:t>
            </a:r>
          </a:p>
          <a:p>
            <a:r>
              <a:rPr lang="en-US" sz="2000" dirty="0"/>
              <a:t>[[1]] [1] 1 2 3 4  </a:t>
            </a:r>
          </a:p>
          <a:p>
            <a:r>
              <a:rPr lang="en-US" sz="2000" dirty="0"/>
              <a:t>[[2]] [1] "Debi" "</a:t>
            </a:r>
            <a:r>
              <a:rPr lang="en-US" sz="2000" dirty="0" err="1"/>
              <a:t>Sandeep</a:t>
            </a:r>
            <a:r>
              <a:rPr lang="en-US" sz="2000" dirty="0"/>
              <a:t>" "</a:t>
            </a:r>
            <a:r>
              <a:rPr lang="en-US" sz="2000" dirty="0" err="1"/>
              <a:t>Subham</a:t>
            </a:r>
            <a:r>
              <a:rPr lang="en-US" sz="2000" dirty="0"/>
              <a:t>" "</a:t>
            </a:r>
            <a:r>
              <a:rPr lang="en-US" sz="2000" dirty="0" err="1"/>
              <a:t>Shiba</a:t>
            </a:r>
            <a:r>
              <a:rPr lang="en-US" sz="2000" dirty="0"/>
              <a:t>”  [[3]]</a:t>
            </a:r>
          </a:p>
          <a:p>
            <a:r>
              <a:rPr lang="en-US" sz="2000" dirty="0"/>
              <a:t> [1] 4</a:t>
            </a:r>
            <a:endParaRPr lang="en-US" sz="2000" dirty="0">
              <a:solidFill>
                <a:schemeClr val="accent6">
                  <a:lumMod val="75000"/>
                </a:schemeClr>
              </a:solidFill>
            </a:endParaRPr>
          </a:p>
          <a:p>
            <a:endParaRPr lang="en-US" sz="2000" dirty="0"/>
          </a:p>
          <a:p>
            <a:endParaRPr lang="en-US" sz="2000" dirty="0"/>
          </a:p>
          <a:p>
            <a:r>
              <a:rPr lang="en-US" sz="2000" dirty="0"/>
              <a:t/>
            </a:r>
            <a:br>
              <a:rPr lang="en-US" sz="2000" dirty="0"/>
            </a:br>
            <a:endParaRPr lang="en-US" sz="2000" dirty="0">
              <a:solidFill>
                <a:schemeClr val="accent4">
                  <a:lumMod val="75000"/>
                </a:schemeClr>
              </a:solidFill>
            </a:endParaRPr>
          </a:p>
          <a:p>
            <a:endParaRPr lang="en-US" sz="2000" dirty="0"/>
          </a:p>
          <a:p>
            <a:r>
              <a:rPr lang="en-US" sz="2000" dirty="0"/>
              <a:t/>
            </a:r>
            <a:br>
              <a:rPr lang="en-US" sz="2000" dirty="0"/>
            </a:br>
            <a:endParaRPr lang="en-US" sz="2000" b="1" dirty="0">
              <a:solidFill>
                <a:srgbClr val="7030A0"/>
              </a:solidFill>
              <a:latin typeface="+mn-lt"/>
            </a:endParaRPr>
          </a:p>
        </p:txBody>
      </p:sp>
      <p:sp>
        <p:nvSpPr>
          <p:cNvPr id="3" name="Slide Number Placeholder 2"/>
          <p:cNvSpPr>
            <a:spLocks noGrp="1"/>
          </p:cNvSpPr>
          <p:nvPr>
            <p:ph type="sldNum" sz="quarter" idx="12"/>
          </p:nvPr>
        </p:nvSpPr>
        <p:spPr/>
        <p:txBody>
          <a:bodyPr/>
          <a:lstStyle/>
          <a:p>
            <a:pPr>
              <a:defRPr/>
            </a:pPr>
            <a:fld id="{BB5C8B85-AFFD-4A1A-83B4-878E2EF95ABF}" type="slidenum">
              <a:rPr lang="en-US"/>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228600" y="133350"/>
            <a:ext cx="8915400" cy="657028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sz="2000" b="1" dirty="0">
                <a:solidFill>
                  <a:srgbClr val="00B0F0"/>
                </a:solidFill>
              </a:rPr>
              <a:t>Matrices</a:t>
            </a:r>
          </a:p>
          <a:p>
            <a:pPr>
              <a:lnSpc>
                <a:spcPct val="150000"/>
              </a:lnSpc>
            </a:pPr>
            <a:r>
              <a:rPr lang="en-US" sz="2000" dirty="0"/>
              <a:t>	A matrix is a rectangular arrangement of numbers in rows and columns. In a matrix, as we know rows are the ones that run horizontally and columns are the ones that run vertically. Matrices are two-dimensional, homogeneous data structures.</a:t>
            </a:r>
          </a:p>
          <a:p>
            <a:r>
              <a:rPr lang="en-US" sz="2000" dirty="0">
                <a:solidFill>
                  <a:schemeClr val="accent4">
                    <a:lumMod val="75000"/>
                  </a:schemeClr>
                </a:solidFill>
              </a:rPr>
              <a:t>Example </a:t>
            </a:r>
          </a:p>
          <a:p>
            <a:r>
              <a:rPr lang="en-US" sz="2000" dirty="0"/>
              <a:t>M1 &lt;- matrix(c(1:9), </a:t>
            </a:r>
            <a:r>
              <a:rPr lang="en-US" sz="2000" dirty="0" err="1"/>
              <a:t>nrow</a:t>
            </a:r>
            <a:r>
              <a:rPr lang="en-US" sz="2000" dirty="0"/>
              <a:t> = 3, </a:t>
            </a:r>
            <a:r>
              <a:rPr lang="en-US" sz="2000" dirty="0" err="1"/>
              <a:t>ncol</a:t>
            </a:r>
            <a:r>
              <a:rPr lang="en-US" sz="2000" dirty="0"/>
              <a:t> =3, </a:t>
            </a:r>
            <a:r>
              <a:rPr lang="en-US" sz="2000" dirty="0" err="1"/>
              <a:t>byrow</a:t>
            </a:r>
            <a:r>
              <a:rPr lang="en-US" sz="2000" dirty="0"/>
              <a:t>= TRUE) </a:t>
            </a:r>
          </a:p>
          <a:p>
            <a:r>
              <a:rPr lang="en-US" sz="2000" dirty="0"/>
              <a:t>print(M1)</a:t>
            </a:r>
          </a:p>
          <a:p>
            <a:endParaRPr lang="en-US" sz="2000" dirty="0">
              <a:solidFill>
                <a:schemeClr val="accent6">
                  <a:lumMod val="75000"/>
                </a:schemeClr>
              </a:solidFill>
            </a:endParaRPr>
          </a:p>
          <a:p>
            <a:r>
              <a:rPr lang="en-US" sz="2000" dirty="0">
                <a:solidFill>
                  <a:schemeClr val="accent6">
                    <a:lumMod val="75000"/>
                  </a:schemeClr>
                </a:solidFill>
              </a:rPr>
              <a:t>Output</a:t>
            </a:r>
          </a:p>
          <a:p>
            <a:r>
              <a:rPr lang="en-US" sz="2000" dirty="0"/>
              <a:t>        [,1] [,2] [,3]  </a:t>
            </a:r>
          </a:p>
          <a:p>
            <a:r>
              <a:rPr lang="en-US" sz="2000" dirty="0"/>
              <a:t>  [,1]  1    2    3     </a:t>
            </a:r>
          </a:p>
          <a:p>
            <a:r>
              <a:rPr lang="en-US" sz="2000" dirty="0"/>
              <a:t>  [,2]  4    5    6    </a:t>
            </a:r>
          </a:p>
          <a:p>
            <a:r>
              <a:rPr lang="en-US" sz="2000" dirty="0"/>
              <a:t>   [,3] 7    8    9</a:t>
            </a:r>
            <a:endParaRPr lang="en-US" sz="2000" dirty="0">
              <a:solidFill>
                <a:schemeClr val="accent6">
                  <a:lumMod val="75000"/>
                </a:schemeClr>
              </a:solidFill>
            </a:endParaRPr>
          </a:p>
          <a:p>
            <a:r>
              <a:rPr lang="en-US" sz="2000" dirty="0"/>
              <a:t/>
            </a:r>
            <a:br>
              <a:rPr lang="en-US" sz="2000" dirty="0"/>
            </a:br>
            <a:r>
              <a:rPr lang="en-US" sz="2000" dirty="0"/>
              <a:t/>
            </a:r>
            <a:br>
              <a:rPr lang="en-US" sz="2000" dirty="0"/>
            </a:br>
            <a:endParaRPr lang="en-US" sz="2000" dirty="0"/>
          </a:p>
          <a:p>
            <a:pPr algn="just" eaLnBrk="1" hangingPunct="1"/>
            <a:endParaRPr lang="en-US" altLang="en-US" sz="3600" b="1" dirty="0">
              <a:solidFill>
                <a:srgbClr val="FF0000"/>
              </a:solidFill>
            </a:endParaRPr>
          </a:p>
        </p:txBody>
      </p:sp>
      <p:sp>
        <p:nvSpPr>
          <p:cNvPr id="3" name="Slide Number Placeholder 2"/>
          <p:cNvSpPr>
            <a:spLocks noGrp="1"/>
          </p:cNvSpPr>
          <p:nvPr>
            <p:ph type="sldNum" sz="quarter" idx="12"/>
          </p:nvPr>
        </p:nvSpPr>
        <p:spPr/>
        <p:txBody>
          <a:bodyPr/>
          <a:lstStyle/>
          <a:p>
            <a:pPr>
              <a:defRPr/>
            </a:pPr>
            <a:fld id="{9DBCADE3-4A92-41B3-9458-5C910B70C054}" type="slidenum">
              <a:rPr lang="en-US"/>
              <a:pPr>
                <a:defRPr/>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1027</Words>
  <Application>WPS Presentation</Application>
  <PresentationFormat>On-screen Show (16:9)</PresentationFormat>
  <Paragraphs>638</Paragraphs>
  <Slides>57</Slides>
  <Notes>5</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Output              len  supp  dose  1  4.2   VC    0.5   2  11.5 VC   0.5  3  7.3   VC    0.5   4  5.8   VC    0.5   5 6.4    VC    0.5  6 10.0  VC   0.5   7 11.2  VC   0.5   8 11.2  VC  0.5   9 5.2   VC   0.5   10 7.0 VC   0.5 </vt:lpstr>
      <vt:lpstr>Slide 48</vt:lpstr>
      <vt:lpstr>Slide 49</vt:lpstr>
      <vt:lpstr>Slide 50</vt:lpstr>
      <vt:lpstr>Slide 51</vt:lpstr>
      <vt:lpstr>Slide 52</vt:lpstr>
      <vt:lpstr>Slide 53</vt:lpstr>
      <vt:lpstr>Slide 54</vt:lpstr>
      <vt:lpstr>Slide 55</vt:lpstr>
      <vt:lpstr>Slide 56</vt:lpstr>
      <vt:lpstr>Slide 57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student</cp:lastModifiedBy>
  <cp:revision>361</cp:revision>
  <dcterms:created xsi:type="dcterms:W3CDTF">2019-05-08T02:20:00Z</dcterms:created>
  <dcterms:modified xsi:type="dcterms:W3CDTF">2023-09-30T10:23:19Z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A9C4D664167D4548A388CCEBC2135EE1_12</vt:lpwstr>
  </property>
  <property fmtid="{D5CDD505-2E9C-101B-9397-08002B2CF9AE}" pid="3" name="KSOProductBuildVer">
    <vt:lpwstr>1033-12.2.0.13201</vt:lpwstr>
  </property>
</Properties>
</file>